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49"/>
  </p:notesMasterIdLst>
  <p:sldIdLst>
    <p:sldId id="256" r:id="rId2"/>
    <p:sldId id="257" r:id="rId3"/>
    <p:sldId id="320" r:id="rId4"/>
    <p:sldId id="302" r:id="rId5"/>
    <p:sldId id="292" r:id="rId6"/>
    <p:sldId id="331" r:id="rId7"/>
    <p:sldId id="330" r:id="rId8"/>
    <p:sldId id="293" r:id="rId9"/>
    <p:sldId id="295" r:id="rId10"/>
    <p:sldId id="275" r:id="rId11"/>
    <p:sldId id="273" r:id="rId12"/>
    <p:sldId id="276" r:id="rId13"/>
    <p:sldId id="274" r:id="rId14"/>
    <p:sldId id="306" r:id="rId15"/>
    <p:sldId id="307" r:id="rId16"/>
    <p:sldId id="309" r:id="rId17"/>
    <p:sldId id="310" r:id="rId18"/>
    <p:sldId id="311" r:id="rId19"/>
    <p:sldId id="312" r:id="rId20"/>
    <p:sldId id="279" r:id="rId21"/>
    <p:sldId id="281" r:id="rId22"/>
    <p:sldId id="284" r:id="rId23"/>
    <p:sldId id="305" r:id="rId24"/>
    <p:sldId id="304" r:id="rId25"/>
    <p:sldId id="277" r:id="rId26"/>
    <p:sldId id="278" r:id="rId27"/>
    <p:sldId id="313" r:id="rId28"/>
    <p:sldId id="315" r:id="rId29"/>
    <p:sldId id="322" r:id="rId30"/>
    <p:sldId id="319" r:id="rId31"/>
    <p:sldId id="298" r:id="rId32"/>
    <p:sldId id="321" r:id="rId33"/>
    <p:sldId id="316" r:id="rId34"/>
    <p:sldId id="317" r:id="rId35"/>
    <p:sldId id="318" r:id="rId36"/>
    <p:sldId id="336" r:id="rId37"/>
    <p:sldId id="337" r:id="rId38"/>
    <p:sldId id="338" r:id="rId39"/>
    <p:sldId id="339" r:id="rId40"/>
    <p:sldId id="340" r:id="rId41"/>
    <p:sldId id="341" r:id="rId42"/>
    <p:sldId id="343" r:id="rId43"/>
    <p:sldId id="324" r:id="rId44"/>
    <p:sldId id="325" r:id="rId45"/>
    <p:sldId id="326" r:id="rId46"/>
    <p:sldId id="327" r:id="rId47"/>
    <p:sldId id="329" r:id="rId48"/>
  </p:sldIdLst>
  <p:sldSz cx="12192000" cy="6858000"/>
  <p:notesSz cx="7010400" cy="9296400"/>
  <p:embeddedFontLst>
    <p:embeddedFont>
      <p:font typeface="Economica" charset="0"/>
      <p:regular r:id="rId50"/>
      <p:bold r:id="rId51"/>
      <p:italic r:id="rId52"/>
      <p:boldItalic r:id="rId53"/>
    </p:embeddedFont>
    <p:embeddedFont>
      <p:font typeface="Calibri" pitchFamily="34" charset="0"/>
      <p:regular r:id="rId54"/>
      <p:bold r:id="rId55"/>
      <p:italic r:id="rId56"/>
      <p:boldItalic r:id="rId57"/>
    </p:embeddedFont>
    <p:embeddedFont>
      <p:font typeface="Open Sans"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491FC1F0-6EC5-437D-8E93-955E9C9C33C0}">
  <a:tblStyle styleId="{491FC1F0-6EC5-437D-8E93-955E9C9C33C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735" autoAdjust="0"/>
    <p:restoredTop sz="94660"/>
  </p:normalViewPr>
  <p:slideViewPr>
    <p:cSldViewPr snapToGrid="0">
      <p:cViewPr varScale="1">
        <p:scale>
          <a:sx n="106" d="100"/>
          <a:sy n="106" d="100"/>
        </p:scale>
        <p:origin x="-624"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75" tIns="46575" rIns="93175" bIns="4657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75" tIns="46575" rIns="93175" bIns="4657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75" tIns="46575" rIns="93175" bIns="4657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1: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86" name="Google Shape;86;p1: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17: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94" name="Google Shape;94;p17: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9c4bce8076_0_15: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24" name="Google Shape;124;g9c4bce8076_0_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val="3640158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12: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5" name="Google Shape;155;p12: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41</a:t>
            </a:fld>
            <a:endParaRPr/>
          </a:p>
        </p:txBody>
      </p:sp>
    </p:spTree>
    <p:extLst>
      <p:ext uri="{BB962C8B-B14F-4D97-AF65-F5344CB8AC3E}">
        <p14:creationId xmlns="" xmlns:p14="http://schemas.microsoft.com/office/powerpoint/2010/main" val="2074800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13: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64" name="Google Shape;164;p13:notes"/>
          <p:cNvSpPr txBox="1">
            <a:spLocks noGrp="1"/>
          </p:cNvSpPr>
          <p:nvPr>
            <p:ph type="ftr" idx="11"/>
          </p:nvPr>
        </p:nvSpPr>
        <p:spPr>
          <a:xfrm>
            <a:off x="0" y="8829967"/>
            <a:ext cx="3037840" cy="466433"/>
          </a:xfrm>
          <a:prstGeom prst="rect">
            <a:avLst/>
          </a:prstGeom>
          <a:noFill/>
          <a:ln>
            <a:noFill/>
          </a:ln>
        </p:spPr>
        <p:txBody>
          <a:bodyPr spcFirstLastPara="1" wrap="square" lIns="93175" tIns="46575" rIns="93175" bIns="46575" anchor="b" anchorCtr="0">
            <a:noAutofit/>
          </a:bodyPr>
          <a:lstStyle/>
          <a:p>
            <a:pPr marL="0" marR="0" lvl="0" indent="0" algn="l" rtl="0">
              <a:spcBef>
                <a:spcPts val="0"/>
              </a:spcBef>
              <a:spcAft>
                <a:spcPts val="0"/>
              </a:spcAft>
              <a:buNone/>
            </a:pPr>
            <a:r>
              <a:rPr lang="en-US" sz="1200" b="0">
                <a:solidFill>
                  <a:schemeClr val="dk1"/>
                </a:solidFill>
                <a:latin typeface="Times New Roman"/>
                <a:ea typeface="Times New Roman"/>
                <a:cs typeface="Times New Roman"/>
                <a:sym typeface="Times New Roman"/>
              </a:rPr>
              <a:t>(c) 2008 Prentice-Hall, All rights reserved.</a:t>
            </a:r>
            <a:endParaRPr/>
          </a:p>
        </p:txBody>
      </p:sp>
      <p:sp>
        <p:nvSpPr>
          <p:cNvPr id="165" name="Google Shape;165;p13: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a:solidFill>
                  <a:schemeClr val="dk1"/>
                </a:solidFill>
                <a:latin typeface="Times New Roman"/>
                <a:ea typeface="Times New Roman"/>
                <a:cs typeface="Times New Roman"/>
                <a:sym typeface="Times New Roman"/>
              </a:rPr>
              <a:pPr marL="0" marR="0" lvl="0" indent="0" algn="r" rtl="0">
                <a:spcBef>
                  <a:spcPts val="0"/>
                </a:spcBef>
                <a:spcAft>
                  <a:spcPts val="0"/>
                </a:spcAft>
                <a:buNone/>
              </a:pPr>
              <a:t>42</a:t>
            </a:fld>
            <a:endParaRPr sz="1200" b="0">
              <a:solidFill>
                <a:schemeClr val="dk1"/>
              </a:solidFill>
              <a:latin typeface="Times New Roman"/>
              <a:ea typeface="Times New Roman"/>
              <a:cs typeface="Times New Roman"/>
              <a:sym typeface="Times New Roman"/>
            </a:endParaRPr>
          </a:p>
        </p:txBody>
      </p:sp>
    </p:spTree>
    <p:extLst>
      <p:ext uri="{BB962C8B-B14F-4D97-AF65-F5344CB8AC3E}">
        <p14:creationId xmlns="" xmlns:p14="http://schemas.microsoft.com/office/powerpoint/2010/main" val="1434015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4: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73" name="Google Shape;173;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a3be487743_0_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a3be487743_0_15: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89" name="Google Shape;189;ga3be487743_0_15: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47</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p:nvPr/>
        </p:nvSpPr>
        <p:spPr>
          <a:xfrm>
            <a:off x="3658683" y="1008933"/>
            <a:ext cx="1442131"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5" name="Google Shape;15;p2"/>
          <p:cNvSpPr/>
          <p:nvPr/>
        </p:nvSpPr>
        <p:spPr>
          <a:xfrm rot="10800000">
            <a:off x="7091169" y="4355671"/>
            <a:ext cx="1442131"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6" name="Google Shape;16;p2"/>
          <p:cNvSpPr txBox="1">
            <a:spLocks noGrp="1"/>
          </p:cNvSpPr>
          <p:nvPr>
            <p:ph type="ctrTitle"/>
          </p:nvPr>
        </p:nvSpPr>
        <p:spPr>
          <a:xfrm>
            <a:off x="4059600" y="1925674"/>
            <a:ext cx="4072800" cy="20496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a:endParaRPr/>
          </a:p>
        </p:txBody>
      </p:sp>
      <p:sp>
        <p:nvSpPr>
          <p:cNvPr id="17" name="Google Shape;17;p2"/>
          <p:cNvSpPr txBox="1">
            <a:spLocks noGrp="1"/>
          </p:cNvSpPr>
          <p:nvPr>
            <p:ph type="subTitle" idx="1"/>
          </p:nvPr>
        </p:nvSpPr>
        <p:spPr>
          <a:xfrm>
            <a:off x="4059600" y="4155440"/>
            <a:ext cx="4072800" cy="9351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2800"/>
              <a:buFont typeface="Economica"/>
              <a:buNone/>
              <a:defRPr sz="2800">
                <a:latin typeface="Economica"/>
                <a:ea typeface="Economica"/>
                <a:cs typeface="Economica"/>
                <a:sym typeface="Economica"/>
              </a:defRPr>
            </a:lvl1pPr>
            <a:lvl2pPr lvl="1" algn="ctr">
              <a:lnSpc>
                <a:spcPct val="100000"/>
              </a:lnSpc>
              <a:spcBef>
                <a:spcPts val="0"/>
              </a:spcBef>
              <a:spcAft>
                <a:spcPts val="0"/>
              </a:spcAft>
              <a:buSzPts val="2800"/>
              <a:buFont typeface="Economica"/>
              <a:buNone/>
              <a:defRPr sz="2800">
                <a:latin typeface="Economica"/>
                <a:ea typeface="Economica"/>
                <a:cs typeface="Economica"/>
                <a:sym typeface="Economica"/>
              </a:defRPr>
            </a:lvl2pPr>
            <a:lvl3pPr lvl="2" algn="ctr">
              <a:lnSpc>
                <a:spcPct val="100000"/>
              </a:lnSpc>
              <a:spcBef>
                <a:spcPts val="0"/>
              </a:spcBef>
              <a:spcAft>
                <a:spcPts val="0"/>
              </a:spcAft>
              <a:buSzPts val="2800"/>
              <a:buFont typeface="Economica"/>
              <a:buNone/>
              <a:defRPr sz="2800">
                <a:latin typeface="Economica"/>
                <a:ea typeface="Economica"/>
                <a:cs typeface="Economica"/>
                <a:sym typeface="Economica"/>
              </a:defRPr>
            </a:lvl3pPr>
            <a:lvl4pPr lvl="3" algn="ctr">
              <a:lnSpc>
                <a:spcPct val="100000"/>
              </a:lnSpc>
              <a:spcBef>
                <a:spcPts val="0"/>
              </a:spcBef>
              <a:spcAft>
                <a:spcPts val="0"/>
              </a:spcAft>
              <a:buSzPts val="2800"/>
              <a:buFont typeface="Economica"/>
              <a:buNone/>
              <a:defRPr sz="2800">
                <a:latin typeface="Economica"/>
                <a:ea typeface="Economica"/>
                <a:cs typeface="Economica"/>
                <a:sym typeface="Economica"/>
              </a:defRPr>
            </a:lvl4pPr>
            <a:lvl5pPr lvl="4" algn="ctr">
              <a:lnSpc>
                <a:spcPct val="100000"/>
              </a:lnSpc>
              <a:spcBef>
                <a:spcPts val="0"/>
              </a:spcBef>
              <a:spcAft>
                <a:spcPts val="0"/>
              </a:spcAft>
              <a:buSzPts val="2800"/>
              <a:buFont typeface="Economica"/>
              <a:buNone/>
              <a:defRPr sz="2800">
                <a:latin typeface="Economica"/>
                <a:ea typeface="Economica"/>
                <a:cs typeface="Economica"/>
                <a:sym typeface="Economica"/>
              </a:defRPr>
            </a:lvl5pPr>
            <a:lvl6pPr lvl="5" algn="ctr">
              <a:lnSpc>
                <a:spcPct val="100000"/>
              </a:lnSpc>
              <a:spcBef>
                <a:spcPts val="0"/>
              </a:spcBef>
              <a:spcAft>
                <a:spcPts val="0"/>
              </a:spcAft>
              <a:buSzPts val="2800"/>
              <a:buFont typeface="Economica"/>
              <a:buNone/>
              <a:defRPr sz="2800">
                <a:latin typeface="Economica"/>
                <a:ea typeface="Economica"/>
                <a:cs typeface="Economica"/>
                <a:sym typeface="Economica"/>
              </a:defRPr>
            </a:lvl6pPr>
            <a:lvl7pPr lvl="6" algn="ctr">
              <a:lnSpc>
                <a:spcPct val="100000"/>
              </a:lnSpc>
              <a:spcBef>
                <a:spcPts val="0"/>
              </a:spcBef>
              <a:spcAft>
                <a:spcPts val="0"/>
              </a:spcAft>
              <a:buSzPts val="2800"/>
              <a:buFont typeface="Economica"/>
              <a:buNone/>
              <a:defRPr sz="2800">
                <a:latin typeface="Economica"/>
                <a:ea typeface="Economica"/>
                <a:cs typeface="Economica"/>
                <a:sym typeface="Economica"/>
              </a:defRPr>
            </a:lvl7pPr>
            <a:lvl8pPr lvl="7" algn="ctr">
              <a:lnSpc>
                <a:spcPct val="100000"/>
              </a:lnSpc>
              <a:spcBef>
                <a:spcPts val="0"/>
              </a:spcBef>
              <a:spcAft>
                <a:spcPts val="0"/>
              </a:spcAft>
              <a:buSzPts val="2800"/>
              <a:buFont typeface="Economica"/>
              <a:buNone/>
              <a:defRPr sz="2800">
                <a:latin typeface="Economica"/>
                <a:ea typeface="Economica"/>
                <a:cs typeface="Economica"/>
                <a:sym typeface="Economica"/>
              </a:defRPr>
            </a:lvl8pPr>
            <a:lvl9pPr lvl="8" algn="ctr">
              <a:lnSpc>
                <a:spcPct val="100000"/>
              </a:lnSpc>
              <a:spcBef>
                <a:spcPts val="0"/>
              </a:spcBef>
              <a:spcAft>
                <a:spcPts val="0"/>
              </a:spcAft>
              <a:buSzPts val="2800"/>
              <a:buFont typeface="Economica"/>
              <a:buNone/>
              <a:defRPr sz="2800">
                <a:latin typeface="Economica"/>
                <a:ea typeface="Economica"/>
                <a:cs typeface="Economica"/>
                <a:sym typeface="Economica"/>
              </a:defRPr>
            </a:lvl9pPr>
          </a:lstStyle>
          <a:p>
            <a:endParaRPr/>
          </a:p>
        </p:txBody>
      </p:sp>
      <p:sp>
        <p:nvSpPr>
          <p:cNvPr id="18" name="Google Shape;18;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79" name="Google Shape;79;p15"/>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2100"/>
              </a:spcBef>
              <a:spcAft>
                <a:spcPts val="0"/>
              </a:spcAft>
              <a:buClr>
                <a:srgbClr val="888888"/>
              </a:buClr>
              <a:buSzPts val="2000"/>
              <a:buNone/>
              <a:defRPr sz="2000">
                <a:solidFill>
                  <a:srgbClr val="888888"/>
                </a:solidFill>
              </a:defRPr>
            </a:lvl2pPr>
            <a:lvl3pPr marL="1371600" lvl="2" indent="-228600" algn="l" rtl="0">
              <a:lnSpc>
                <a:spcPct val="90000"/>
              </a:lnSpc>
              <a:spcBef>
                <a:spcPts val="2100"/>
              </a:spcBef>
              <a:spcAft>
                <a:spcPts val="0"/>
              </a:spcAft>
              <a:buClr>
                <a:srgbClr val="888888"/>
              </a:buClr>
              <a:buSzPts val="1800"/>
              <a:buNone/>
              <a:defRPr sz="1800">
                <a:solidFill>
                  <a:srgbClr val="888888"/>
                </a:solidFill>
              </a:defRPr>
            </a:lvl3pPr>
            <a:lvl4pPr marL="1828800" lvl="3" indent="-228600" algn="l" rtl="0">
              <a:lnSpc>
                <a:spcPct val="90000"/>
              </a:lnSpc>
              <a:spcBef>
                <a:spcPts val="2100"/>
              </a:spcBef>
              <a:spcAft>
                <a:spcPts val="0"/>
              </a:spcAft>
              <a:buClr>
                <a:srgbClr val="888888"/>
              </a:buClr>
              <a:buSzPts val="1600"/>
              <a:buNone/>
              <a:defRPr sz="1600">
                <a:solidFill>
                  <a:srgbClr val="888888"/>
                </a:solidFill>
              </a:defRPr>
            </a:lvl4pPr>
            <a:lvl5pPr marL="2286000" lvl="4" indent="-228600" algn="l" rtl="0">
              <a:lnSpc>
                <a:spcPct val="90000"/>
              </a:lnSpc>
              <a:spcBef>
                <a:spcPts val="2100"/>
              </a:spcBef>
              <a:spcAft>
                <a:spcPts val="0"/>
              </a:spcAft>
              <a:buClr>
                <a:srgbClr val="888888"/>
              </a:buClr>
              <a:buSzPts val="1600"/>
              <a:buNone/>
              <a:defRPr sz="1600">
                <a:solidFill>
                  <a:srgbClr val="888888"/>
                </a:solidFill>
              </a:defRPr>
            </a:lvl5pPr>
            <a:lvl6pPr marL="2743200" lvl="5" indent="-228600" algn="l" rtl="0">
              <a:lnSpc>
                <a:spcPct val="90000"/>
              </a:lnSpc>
              <a:spcBef>
                <a:spcPts val="2100"/>
              </a:spcBef>
              <a:spcAft>
                <a:spcPts val="0"/>
              </a:spcAft>
              <a:buClr>
                <a:srgbClr val="888888"/>
              </a:buClr>
              <a:buSzPts val="1600"/>
              <a:buNone/>
              <a:defRPr sz="1600">
                <a:solidFill>
                  <a:srgbClr val="888888"/>
                </a:solidFill>
              </a:defRPr>
            </a:lvl6pPr>
            <a:lvl7pPr marL="3200400" lvl="6" indent="-228600" algn="l" rtl="0">
              <a:lnSpc>
                <a:spcPct val="90000"/>
              </a:lnSpc>
              <a:spcBef>
                <a:spcPts val="2100"/>
              </a:spcBef>
              <a:spcAft>
                <a:spcPts val="0"/>
              </a:spcAft>
              <a:buClr>
                <a:srgbClr val="888888"/>
              </a:buClr>
              <a:buSzPts val="1600"/>
              <a:buNone/>
              <a:defRPr sz="1600">
                <a:solidFill>
                  <a:srgbClr val="888888"/>
                </a:solidFill>
              </a:defRPr>
            </a:lvl7pPr>
            <a:lvl8pPr marL="3657600" lvl="7" indent="-228600" algn="l" rtl="0">
              <a:lnSpc>
                <a:spcPct val="90000"/>
              </a:lnSpc>
              <a:spcBef>
                <a:spcPts val="2100"/>
              </a:spcBef>
              <a:spcAft>
                <a:spcPts val="0"/>
              </a:spcAft>
              <a:buClr>
                <a:srgbClr val="888888"/>
              </a:buClr>
              <a:buSzPts val="1600"/>
              <a:buNone/>
              <a:defRPr sz="1600">
                <a:solidFill>
                  <a:srgbClr val="888888"/>
                </a:solidFill>
              </a:defRPr>
            </a:lvl8pPr>
            <a:lvl9pPr marL="4114800" lvl="8" indent="-228600" algn="l" rtl="0">
              <a:lnSpc>
                <a:spcPct val="90000"/>
              </a:lnSpc>
              <a:spcBef>
                <a:spcPts val="2100"/>
              </a:spcBef>
              <a:spcAft>
                <a:spcPts val="2100"/>
              </a:spcAft>
              <a:buClr>
                <a:srgbClr val="888888"/>
              </a:buClr>
              <a:buSzPts val="1600"/>
              <a:buNone/>
              <a:defRPr sz="1600">
                <a:solidFill>
                  <a:srgbClr val="888888"/>
                </a:solidFill>
              </a:defRPr>
            </a:lvl9pPr>
          </a:lstStyle>
          <a:p>
            <a:endParaRPr/>
          </a:p>
        </p:txBody>
      </p:sp>
      <p:sp>
        <p:nvSpPr>
          <p:cNvPr id="80" name="Google Shape;80;p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415600" y="421233"/>
            <a:ext cx="11360700" cy="1108500"/>
          </a:xfrm>
          <a:prstGeom prst="rect">
            <a:avLst/>
          </a:prstGeom>
        </p:spPr>
        <p:txBody>
          <a:bodyPr spcFirstLastPara="1" wrap="square" lIns="121900" tIns="121900" rIns="121900" bIns="121900" anchor="b"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36" name="Google Shape;36;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 xmlns:p14="http://schemas.microsoft.com/office/powerpoint/2010/main" val="4069552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415600" y="421233"/>
            <a:ext cx="11360700" cy="1108500"/>
          </a:xfrm>
          <a:prstGeom prst="rect">
            <a:avLst/>
          </a:prstGeom>
        </p:spPr>
        <p:txBody>
          <a:bodyPr spcFirstLastPara="1" wrap="square" lIns="121900" tIns="121900" rIns="121900" bIns="121900" anchor="b"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31" name="Google Shape;31;p5"/>
          <p:cNvSpPr txBox="1">
            <a:spLocks noGrp="1"/>
          </p:cNvSpPr>
          <p:nvPr>
            <p:ph type="body" idx="1"/>
          </p:nvPr>
        </p:nvSpPr>
        <p:spPr>
          <a:xfrm>
            <a:off x="415600" y="1633633"/>
            <a:ext cx="5333100" cy="4472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2" name="Google Shape;32;p5"/>
          <p:cNvSpPr txBox="1">
            <a:spLocks noGrp="1"/>
          </p:cNvSpPr>
          <p:nvPr>
            <p:ph type="body" idx="2"/>
          </p:nvPr>
        </p:nvSpPr>
        <p:spPr>
          <a:xfrm>
            <a:off x="6443200" y="1633633"/>
            <a:ext cx="5333100" cy="4472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3" name="Google Shape;33;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p4"/>
          <p:cNvSpPr txBox="1">
            <a:spLocks noGrp="1"/>
          </p:cNvSpPr>
          <p:nvPr>
            <p:ph type="title"/>
          </p:nvPr>
        </p:nvSpPr>
        <p:spPr>
          <a:xfrm>
            <a:off x="415600" y="421233"/>
            <a:ext cx="11360700" cy="1108500"/>
          </a:xfrm>
          <a:prstGeom prst="rect">
            <a:avLst/>
          </a:prstGeom>
        </p:spPr>
        <p:txBody>
          <a:bodyPr spcFirstLastPara="1" wrap="square" lIns="121900" tIns="121900" rIns="121900" bIns="121900" anchor="b"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7" name="Google Shape;27;p4"/>
          <p:cNvSpPr txBox="1">
            <a:spLocks noGrp="1"/>
          </p:cNvSpPr>
          <p:nvPr>
            <p:ph type="body" idx="1"/>
          </p:nvPr>
        </p:nvSpPr>
        <p:spPr>
          <a:xfrm>
            <a:off x="415600" y="1633633"/>
            <a:ext cx="11360700" cy="4472100"/>
          </a:xfrm>
          <a:prstGeom prst="rect">
            <a:avLst/>
          </a:prstGeom>
        </p:spPr>
        <p:txBody>
          <a:bodyPr spcFirstLastPara="1" wrap="square" lIns="121900" tIns="121900" rIns="121900" bIns="121900" anchor="t"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8" name="Google Shape;28;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39" name="Google Shape;39;p7"/>
          <p:cNvSpPr txBox="1">
            <a:spLocks noGrp="1"/>
          </p:cNvSpPr>
          <p:nvPr>
            <p:ph type="body" idx="1"/>
          </p:nvPr>
        </p:nvSpPr>
        <p:spPr>
          <a:xfrm>
            <a:off x="415600" y="1865867"/>
            <a:ext cx="3744000" cy="3713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40" name="Google Shape;40;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 name="Google Shape;43;p8"/>
          <p:cNvSpPr txBox="1">
            <a:spLocks noGrp="1"/>
          </p:cNvSpPr>
          <p:nvPr>
            <p:ph type="title"/>
          </p:nvPr>
        </p:nvSpPr>
        <p:spPr>
          <a:xfrm>
            <a:off x="653667" y="600200"/>
            <a:ext cx="7838400" cy="5454300"/>
          </a:xfrm>
          <a:prstGeom prst="rect">
            <a:avLst/>
          </a:prstGeom>
        </p:spPr>
        <p:txBody>
          <a:bodyPr spcFirstLastPara="1" wrap="square" lIns="121900" tIns="121900" rIns="121900" bIns="121900"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44" name="Google Shape;44;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6096000" y="-33"/>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6706233" y="5994000"/>
            <a:ext cx="624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354000" y="1239033"/>
            <a:ext cx="5393700" cy="23817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2"/>
              </a:buClr>
              <a:buSzPts val="5600"/>
              <a:buNone/>
              <a:defRPr>
                <a:solidFill>
                  <a:schemeClr val="lt2"/>
                </a:solidFill>
              </a:defRPr>
            </a:lvl1pPr>
            <a:lvl2pPr lvl="1" algn="ctr">
              <a:spcBef>
                <a:spcPts val="0"/>
              </a:spcBef>
              <a:spcAft>
                <a:spcPts val="0"/>
              </a:spcAft>
              <a:buClr>
                <a:schemeClr val="lt2"/>
              </a:buClr>
              <a:buSzPts val="5600"/>
              <a:buNone/>
              <a:defRPr>
                <a:solidFill>
                  <a:schemeClr val="lt2"/>
                </a:solidFill>
              </a:defRPr>
            </a:lvl2pPr>
            <a:lvl3pPr lvl="2" algn="ctr">
              <a:spcBef>
                <a:spcPts val="0"/>
              </a:spcBef>
              <a:spcAft>
                <a:spcPts val="0"/>
              </a:spcAft>
              <a:buClr>
                <a:schemeClr val="lt2"/>
              </a:buClr>
              <a:buSzPts val="5600"/>
              <a:buNone/>
              <a:defRPr>
                <a:solidFill>
                  <a:schemeClr val="lt2"/>
                </a:solidFill>
              </a:defRPr>
            </a:lvl3pPr>
            <a:lvl4pPr lvl="3" algn="ctr">
              <a:spcBef>
                <a:spcPts val="0"/>
              </a:spcBef>
              <a:spcAft>
                <a:spcPts val="0"/>
              </a:spcAft>
              <a:buClr>
                <a:schemeClr val="lt2"/>
              </a:buClr>
              <a:buSzPts val="5600"/>
              <a:buNone/>
              <a:defRPr>
                <a:solidFill>
                  <a:schemeClr val="lt2"/>
                </a:solidFill>
              </a:defRPr>
            </a:lvl4pPr>
            <a:lvl5pPr lvl="4" algn="ctr">
              <a:spcBef>
                <a:spcPts val="0"/>
              </a:spcBef>
              <a:spcAft>
                <a:spcPts val="0"/>
              </a:spcAft>
              <a:buClr>
                <a:schemeClr val="lt2"/>
              </a:buClr>
              <a:buSzPts val="5600"/>
              <a:buNone/>
              <a:defRPr>
                <a:solidFill>
                  <a:schemeClr val="lt2"/>
                </a:solidFill>
              </a:defRPr>
            </a:lvl5pPr>
            <a:lvl6pPr lvl="5" algn="ctr">
              <a:spcBef>
                <a:spcPts val="0"/>
              </a:spcBef>
              <a:spcAft>
                <a:spcPts val="0"/>
              </a:spcAft>
              <a:buClr>
                <a:schemeClr val="lt2"/>
              </a:buClr>
              <a:buSzPts val="5600"/>
              <a:buNone/>
              <a:defRPr>
                <a:solidFill>
                  <a:schemeClr val="lt2"/>
                </a:solidFill>
              </a:defRPr>
            </a:lvl6pPr>
            <a:lvl7pPr lvl="6" algn="ctr">
              <a:spcBef>
                <a:spcPts val="0"/>
              </a:spcBef>
              <a:spcAft>
                <a:spcPts val="0"/>
              </a:spcAft>
              <a:buClr>
                <a:schemeClr val="lt2"/>
              </a:buClr>
              <a:buSzPts val="5600"/>
              <a:buNone/>
              <a:defRPr>
                <a:solidFill>
                  <a:schemeClr val="lt2"/>
                </a:solidFill>
              </a:defRPr>
            </a:lvl7pPr>
            <a:lvl8pPr lvl="7" algn="ctr">
              <a:spcBef>
                <a:spcPts val="0"/>
              </a:spcBef>
              <a:spcAft>
                <a:spcPts val="0"/>
              </a:spcAft>
              <a:buClr>
                <a:schemeClr val="lt2"/>
              </a:buClr>
              <a:buSzPts val="5600"/>
              <a:buNone/>
              <a:defRPr>
                <a:solidFill>
                  <a:schemeClr val="lt2"/>
                </a:solidFill>
              </a:defRPr>
            </a:lvl8pPr>
            <a:lvl9pPr lvl="8" algn="ctr">
              <a:spcBef>
                <a:spcPts val="0"/>
              </a:spcBef>
              <a:spcAft>
                <a:spcPts val="0"/>
              </a:spcAft>
              <a:buClr>
                <a:schemeClr val="lt2"/>
              </a:buClr>
              <a:buSzPts val="5600"/>
              <a:buNone/>
              <a:defRPr>
                <a:solidFill>
                  <a:schemeClr val="lt2"/>
                </a:solidFill>
              </a:defRPr>
            </a:lvl9pPr>
          </a:lstStyle>
          <a:p>
            <a:endParaRPr/>
          </a:p>
        </p:txBody>
      </p:sp>
      <p:sp>
        <p:nvSpPr>
          <p:cNvPr id="49" name="Google Shape;49;p9"/>
          <p:cNvSpPr txBox="1">
            <a:spLocks noGrp="1"/>
          </p:cNvSpPr>
          <p:nvPr>
            <p:ph type="subTitle" idx="1"/>
          </p:nvPr>
        </p:nvSpPr>
        <p:spPr>
          <a:xfrm>
            <a:off x="354000" y="3692001"/>
            <a:ext cx="5393700" cy="20988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3200"/>
              <a:buFont typeface="Economica"/>
              <a:buNone/>
              <a:defRPr sz="3200">
                <a:latin typeface="Economica"/>
                <a:ea typeface="Economica"/>
                <a:cs typeface="Economica"/>
                <a:sym typeface="Economica"/>
              </a:defRPr>
            </a:lvl1pPr>
            <a:lvl2pPr lvl="1" algn="ctr">
              <a:lnSpc>
                <a:spcPct val="100000"/>
              </a:lnSpc>
              <a:spcBef>
                <a:spcPts val="0"/>
              </a:spcBef>
              <a:spcAft>
                <a:spcPts val="0"/>
              </a:spcAft>
              <a:buSzPts val="3200"/>
              <a:buFont typeface="Economica"/>
              <a:buNone/>
              <a:defRPr sz="3200">
                <a:latin typeface="Economica"/>
                <a:ea typeface="Economica"/>
                <a:cs typeface="Economica"/>
                <a:sym typeface="Economica"/>
              </a:defRPr>
            </a:lvl2pPr>
            <a:lvl3pPr lvl="2" algn="ctr">
              <a:lnSpc>
                <a:spcPct val="100000"/>
              </a:lnSpc>
              <a:spcBef>
                <a:spcPts val="0"/>
              </a:spcBef>
              <a:spcAft>
                <a:spcPts val="0"/>
              </a:spcAft>
              <a:buSzPts val="3200"/>
              <a:buFont typeface="Economica"/>
              <a:buNone/>
              <a:defRPr sz="3200">
                <a:latin typeface="Economica"/>
                <a:ea typeface="Economica"/>
                <a:cs typeface="Economica"/>
                <a:sym typeface="Economica"/>
              </a:defRPr>
            </a:lvl3pPr>
            <a:lvl4pPr lvl="3" algn="ctr">
              <a:lnSpc>
                <a:spcPct val="100000"/>
              </a:lnSpc>
              <a:spcBef>
                <a:spcPts val="0"/>
              </a:spcBef>
              <a:spcAft>
                <a:spcPts val="0"/>
              </a:spcAft>
              <a:buSzPts val="3200"/>
              <a:buFont typeface="Economica"/>
              <a:buNone/>
              <a:defRPr sz="3200">
                <a:latin typeface="Economica"/>
                <a:ea typeface="Economica"/>
                <a:cs typeface="Economica"/>
                <a:sym typeface="Economica"/>
              </a:defRPr>
            </a:lvl4pPr>
            <a:lvl5pPr lvl="4" algn="ctr">
              <a:lnSpc>
                <a:spcPct val="100000"/>
              </a:lnSpc>
              <a:spcBef>
                <a:spcPts val="0"/>
              </a:spcBef>
              <a:spcAft>
                <a:spcPts val="0"/>
              </a:spcAft>
              <a:buSzPts val="3200"/>
              <a:buFont typeface="Economica"/>
              <a:buNone/>
              <a:defRPr sz="3200">
                <a:latin typeface="Economica"/>
                <a:ea typeface="Economica"/>
                <a:cs typeface="Economica"/>
                <a:sym typeface="Economica"/>
              </a:defRPr>
            </a:lvl5pPr>
            <a:lvl6pPr lvl="5" algn="ctr">
              <a:lnSpc>
                <a:spcPct val="100000"/>
              </a:lnSpc>
              <a:spcBef>
                <a:spcPts val="0"/>
              </a:spcBef>
              <a:spcAft>
                <a:spcPts val="0"/>
              </a:spcAft>
              <a:buSzPts val="3200"/>
              <a:buFont typeface="Economica"/>
              <a:buNone/>
              <a:defRPr sz="3200">
                <a:latin typeface="Economica"/>
                <a:ea typeface="Economica"/>
                <a:cs typeface="Economica"/>
                <a:sym typeface="Economica"/>
              </a:defRPr>
            </a:lvl6pPr>
            <a:lvl7pPr lvl="6" algn="ctr">
              <a:lnSpc>
                <a:spcPct val="100000"/>
              </a:lnSpc>
              <a:spcBef>
                <a:spcPts val="0"/>
              </a:spcBef>
              <a:spcAft>
                <a:spcPts val="0"/>
              </a:spcAft>
              <a:buSzPts val="3200"/>
              <a:buFont typeface="Economica"/>
              <a:buNone/>
              <a:defRPr sz="3200">
                <a:latin typeface="Economica"/>
                <a:ea typeface="Economica"/>
                <a:cs typeface="Economica"/>
                <a:sym typeface="Economica"/>
              </a:defRPr>
            </a:lvl7pPr>
            <a:lvl8pPr lvl="7" algn="ctr">
              <a:lnSpc>
                <a:spcPct val="100000"/>
              </a:lnSpc>
              <a:spcBef>
                <a:spcPts val="0"/>
              </a:spcBef>
              <a:spcAft>
                <a:spcPts val="0"/>
              </a:spcAft>
              <a:buSzPts val="3200"/>
              <a:buFont typeface="Economica"/>
              <a:buNone/>
              <a:defRPr sz="3200">
                <a:latin typeface="Economica"/>
                <a:ea typeface="Economica"/>
                <a:cs typeface="Economica"/>
                <a:sym typeface="Economica"/>
              </a:defRPr>
            </a:lvl8pPr>
            <a:lvl9pPr lvl="8" algn="ctr">
              <a:lnSpc>
                <a:spcPct val="100000"/>
              </a:lnSpc>
              <a:spcBef>
                <a:spcPts val="0"/>
              </a:spcBef>
              <a:spcAft>
                <a:spcPts val="0"/>
              </a:spcAft>
              <a:buSzPts val="3200"/>
              <a:buFont typeface="Economica"/>
              <a:buNone/>
              <a:defRPr sz="3200">
                <a:latin typeface="Economica"/>
                <a:ea typeface="Economica"/>
                <a:cs typeface="Economica"/>
                <a:sym typeface="Economica"/>
              </a:defRPr>
            </a:lvl9pPr>
          </a:lstStyle>
          <a:p>
            <a:endParaRPr/>
          </a:p>
        </p:txBody>
      </p:sp>
      <p:sp>
        <p:nvSpPr>
          <p:cNvPr id="50" name="Google Shape;50;p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Autofit/>
          </a:bodyPr>
          <a:lstStyle>
            <a:lvl1pPr marL="457200" lvl="0" indent="-381000">
              <a:spcBef>
                <a:spcPts val="0"/>
              </a:spcBef>
              <a:spcAft>
                <a:spcPts val="0"/>
              </a:spcAft>
              <a:buClr>
                <a:schemeClr val="lt1"/>
              </a:buClr>
              <a:buSzPts val="2400"/>
              <a:buChar char="●"/>
              <a:defRPr>
                <a:solidFill>
                  <a:schemeClr val="lt1"/>
                </a:solidFill>
              </a:defRPr>
            </a:lvl1pPr>
            <a:lvl2pPr marL="914400" lvl="1" indent="-349250">
              <a:spcBef>
                <a:spcPts val="2100"/>
              </a:spcBef>
              <a:spcAft>
                <a:spcPts val="0"/>
              </a:spcAft>
              <a:buClr>
                <a:schemeClr val="lt1"/>
              </a:buClr>
              <a:buSzPts val="1900"/>
              <a:buChar char="○"/>
              <a:defRPr>
                <a:solidFill>
                  <a:schemeClr val="lt1"/>
                </a:solidFill>
              </a:defRPr>
            </a:lvl2pPr>
            <a:lvl3pPr marL="1371600" lvl="2" indent="-349250">
              <a:spcBef>
                <a:spcPts val="2100"/>
              </a:spcBef>
              <a:spcAft>
                <a:spcPts val="0"/>
              </a:spcAft>
              <a:buClr>
                <a:schemeClr val="lt1"/>
              </a:buClr>
              <a:buSzPts val="1900"/>
              <a:buChar char="■"/>
              <a:defRPr>
                <a:solidFill>
                  <a:schemeClr val="lt1"/>
                </a:solidFill>
              </a:defRPr>
            </a:lvl3pPr>
            <a:lvl4pPr marL="1828800" lvl="3" indent="-349250">
              <a:spcBef>
                <a:spcPts val="2100"/>
              </a:spcBef>
              <a:spcAft>
                <a:spcPts val="0"/>
              </a:spcAft>
              <a:buClr>
                <a:schemeClr val="lt1"/>
              </a:buClr>
              <a:buSzPts val="1900"/>
              <a:buChar char="●"/>
              <a:defRPr>
                <a:solidFill>
                  <a:schemeClr val="lt1"/>
                </a:solidFill>
              </a:defRPr>
            </a:lvl4pPr>
            <a:lvl5pPr marL="2286000" lvl="4" indent="-349250">
              <a:spcBef>
                <a:spcPts val="2100"/>
              </a:spcBef>
              <a:spcAft>
                <a:spcPts val="0"/>
              </a:spcAft>
              <a:buClr>
                <a:schemeClr val="lt1"/>
              </a:buClr>
              <a:buSzPts val="1900"/>
              <a:buChar char="○"/>
              <a:defRPr>
                <a:solidFill>
                  <a:schemeClr val="lt1"/>
                </a:solidFill>
              </a:defRPr>
            </a:lvl5pPr>
            <a:lvl6pPr marL="2743200" lvl="5" indent="-349250">
              <a:spcBef>
                <a:spcPts val="2100"/>
              </a:spcBef>
              <a:spcAft>
                <a:spcPts val="0"/>
              </a:spcAft>
              <a:buClr>
                <a:schemeClr val="lt1"/>
              </a:buClr>
              <a:buSzPts val="1900"/>
              <a:buChar char="■"/>
              <a:defRPr>
                <a:solidFill>
                  <a:schemeClr val="lt1"/>
                </a:solidFill>
              </a:defRPr>
            </a:lvl6pPr>
            <a:lvl7pPr marL="3200400" lvl="6" indent="-349250">
              <a:spcBef>
                <a:spcPts val="2100"/>
              </a:spcBef>
              <a:spcAft>
                <a:spcPts val="0"/>
              </a:spcAft>
              <a:buClr>
                <a:schemeClr val="lt1"/>
              </a:buClr>
              <a:buSzPts val="1900"/>
              <a:buChar char="●"/>
              <a:defRPr>
                <a:solidFill>
                  <a:schemeClr val="lt1"/>
                </a:solidFill>
              </a:defRPr>
            </a:lvl7pPr>
            <a:lvl8pPr marL="3657600" lvl="7" indent="-349250">
              <a:spcBef>
                <a:spcPts val="2100"/>
              </a:spcBef>
              <a:spcAft>
                <a:spcPts val="0"/>
              </a:spcAft>
              <a:buClr>
                <a:schemeClr val="lt1"/>
              </a:buClr>
              <a:buSzPts val="1900"/>
              <a:buChar char="○"/>
              <a:defRPr>
                <a:solidFill>
                  <a:schemeClr val="lt1"/>
                </a:solidFill>
              </a:defRPr>
            </a:lvl8pPr>
            <a:lvl9pPr marL="4114800" lvl="8" indent="-349250">
              <a:spcBef>
                <a:spcPts val="2100"/>
              </a:spcBef>
              <a:spcAft>
                <a:spcPts val="2100"/>
              </a:spcAft>
              <a:buClr>
                <a:schemeClr val="lt1"/>
              </a:buClr>
              <a:buSzPts val="1900"/>
              <a:buChar char="■"/>
              <a:defRPr>
                <a:solidFill>
                  <a:schemeClr val="lt1"/>
                </a:solidFill>
              </a:defRPr>
            </a:lvl9pPr>
          </a:lstStyle>
          <a:p>
            <a:endParaRPr/>
          </a:p>
        </p:txBody>
      </p:sp>
      <p:sp>
        <p:nvSpPr>
          <p:cNvPr id="51" name="Google Shape;51;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426000" y="5625233"/>
            <a:ext cx="7998300" cy="7983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3200"/>
              <a:buFont typeface="Economica"/>
              <a:buNone/>
              <a:defRPr sz="3200">
                <a:latin typeface="Economica"/>
                <a:ea typeface="Economica"/>
                <a:cs typeface="Economica"/>
                <a:sym typeface="Economica"/>
              </a:defRPr>
            </a:lvl1pPr>
          </a:lstStyle>
          <a:p>
            <a:endParaRPr/>
          </a:p>
        </p:txBody>
      </p:sp>
      <p:sp>
        <p:nvSpPr>
          <p:cNvPr id="54" name="Google Shape;54;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415600" y="1276167"/>
            <a:ext cx="11360700" cy="2838300"/>
          </a:xfrm>
          <a:prstGeom prst="rect">
            <a:avLst/>
          </a:prstGeom>
        </p:spPr>
        <p:txBody>
          <a:bodyPr spcFirstLastPara="1" wrap="square" lIns="121900" tIns="121900" rIns="121900" bIns="121900" anchor="ctr" anchorCtr="0">
            <a:noAutofit/>
          </a:bodyPr>
          <a:lstStyle>
            <a:lvl1pPr lvl="0" algn="ctr">
              <a:spcBef>
                <a:spcPts val="0"/>
              </a:spcBef>
              <a:spcAft>
                <a:spcPts val="0"/>
              </a:spcAft>
              <a:buClr>
                <a:schemeClr val="lt2"/>
              </a:buClr>
              <a:buSzPts val="21300"/>
              <a:buNone/>
              <a:defRPr sz="21300">
                <a:solidFill>
                  <a:schemeClr val="lt2"/>
                </a:solidFill>
              </a:defRPr>
            </a:lvl1pPr>
            <a:lvl2pPr lvl="1" algn="ctr">
              <a:spcBef>
                <a:spcPts val="0"/>
              </a:spcBef>
              <a:spcAft>
                <a:spcPts val="0"/>
              </a:spcAft>
              <a:buClr>
                <a:schemeClr val="lt2"/>
              </a:buClr>
              <a:buSzPts val="21300"/>
              <a:buNone/>
              <a:defRPr sz="21300">
                <a:solidFill>
                  <a:schemeClr val="lt2"/>
                </a:solidFill>
              </a:defRPr>
            </a:lvl2pPr>
            <a:lvl3pPr lvl="2" algn="ctr">
              <a:spcBef>
                <a:spcPts val="0"/>
              </a:spcBef>
              <a:spcAft>
                <a:spcPts val="0"/>
              </a:spcAft>
              <a:buClr>
                <a:schemeClr val="lt2"/>
              </a:buClr>
              <a:buSzPts val="21300"/>
              <a:buNone/>
              <a:defRPr sz="21300">
                <a:solidFill>
                  <a:schemeClr val="lt2"/>
                </a:solidFill>
              </a:defRPr>
            </a:lvl3pPr>
            <a:lvl4pPr lvl="3" algn="ctr">
              <a:spcBef>
                <a:spcPts val="0"/>
              </a:spcBef>
              <a:spcAft>
                <a:spcPts val="0"/>
              </a:spcAft>
              <a:buClr>
                <a:schemeClr val="lt2"/>
              </a:buClr>
              <a:buSzPts val="21300"/>
              <a:buNone/>
              <a:defRPr sz="21300">
                <a:solidFill>
                  <a:schemeClr val="lt2"/>
                </a:solidFill>
              </a:defRPr>
            </a:lvl4pPr>
            <a:lvl5pPr lvl="4" algn="ctr">
              <a:spcBef>
                <a:spcPts val="0"/>
              </a:spcBef>
              <a:spcAft>
                <a:spcPts val="0"/>
              </a:spcAft>
              <a:buClr>
                <a:schemeClr val="lt2"/>
              </a:buClr>
              <a:buSzPts val="21300"/>
              <a:buNone/>
              <a:defRPr sz="21300">
                <a:solidFill>
                  <a:schemeClr val="lt2"/>
                </a:solidFill>
              </a:defRPr>
            </a:lvl5pPr>
            <a:lvl6pPr lvl="5" algn="ctr">
              <a:spcBef>
                <a:spcPts val="0"/>
              </a:spcBef>
              <a:spcAft>
                <a:spcPts val="0"/>
              </a:spcAft>
              <a:buClr>
                <a:schemeClr val="lt2"/>
              </a:buClr>
              <a:buSzPts val="21300"/>
              <a:buNone/>
              <a:defRPr sz="21300">
                <a:solidFill>
                  <a:schemeClr val="lt2"/>
                </a:solidFill>
              </a:defRPr>
            </a:lvl6pPr>
            <a:lvl7pPr lvl="6" algn="ctr">
              <a:spcBef>
                <a:spcPts val="0"/>
              </a:spcBef>
              <a:spcAft>
                <a:spcPts val="0"/>
              </a:spcAft>
              <a:buClr>
                <a:schemeClr val="lt2"/>
              </a:buClr>
              <a:buSzPts val="21300"/>
              <a:buNone/>
              <a:defRPr sz="21300">
                <a:solidFill>
                  <a:schemeClr val="lt2"/>
                </a:solidFill>
              </a:defRPr>
            </a:lvl7pPr>
            <a:lvl8pPr lvl="7" algn="ctr">
              <a:spcBef>
                <a:spcPts val="0"/>
              </a:spcBef>
              <a:spcAft>
                <a:spcPts val="0"/>
              </a:spcAft>
              <a:buClr>
                <a:schemeClr val="lt2"/>
              </a:buClr>
              <a:buSzPts val="21300"/>
              <a:buNone/>
              <a:defRPr sz="21300">
                <a:solidFill>
                  <a:schemeClr val="lt2"/>
                </a:solidFill>
              </a:defRPr>
            </a:lvl8pPr>
            <a:lvl9pPr lvl="8" algn="ctr">
              <a:spcBef>
                <a:spcPts val="0"/>
              </a:spcBef>
              <a:spcAft>
                <a:spcPts val="0"/>
              </a:spcAft>
              <a:buClr>
                <a:schemeClr val="lt2"/>
              </a:buClr>
              <a:buSzPts val="21300"/>
              <a:buNone/>
              <a:defRPr sz="21300">
                <a:solidFill>
                  <a:schemeClr val="lt2"/>
                </a:solidFill>
              </a:defRPr>
            </a:lvl9pPr>
          </a:lstStyle>
          <a:p>
            <a:r>
              <a:t>xx%</a:t>
            </a:r>
          </a:p>
        </p:txBody>
      </p:sp>
      <p:sp>
        <p:nvSpPr>
          <p:cNvPr id="58" name="Google Shape;58;p11"/>
          <p:cNvSpPr txBox="1">
            <a:spLocks noGrp="1"/>
          </p:cNvSpPr>
          <p:nvPr>
            <p:ph type="body" idx="1"/>
          </p:nvPr>
        </p:nvSpPr>
        <p:spPr>
          <a:xfrm>
            <a:off x="415600" y="4216000"/>
            <a:ext cx="11360700" cy="1428900"/>
          </a:xfrm>
          <a:prstGeom prst="rect">
            <a:avLst/>
          </a:prstGeom>
        </p:spPr>
        <p:txBody>
          <a:bodyPr spcFirstLastPara="1" wrap="square" lIns="121900" tIns="121900" rIns="121900" bIns="121900" anchor="t" anchorCtr="0">
            <a:noAutofit/>
          </a:bodyPr>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9" name="Google Shape;59;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64" name="Google Shape;64;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2100"/>
              </a:spcBef>
              <a:spcAft>
                <a:spcPts val="0"/>
              </a:spcAft>
              <a:buClr>
                <a:schemeClr val="dk1"/>
              </a:buClr>
              <a:buSzPts val="1800"/>
              <a:buChar char="○"/>
              <a:defRPr/>
            </a:lvl2pPr>
            <a:lvl3pPr marL="1371600" lvl="2" indent="-342900" algn="l" rtl="0">
              <a:lnSpc>
                <a:spcPct val="90000"/>
              </a:lnSpc>
              <a:spcBef>
                <a:spcPts val="2100"/>
              </a:spcBef>
              <a:spcAft>
                <a:spcPts val="0"/>
              </a:spcAft>
              <a:buClr>
                <a:schemeClr val="dk1"/>
              </a:buClr>
              <a:buSzPts val="1800"/>
              <a:buChar char="■"/>
              <a:defRPr/>
            </a:lvl3pPr>
            <a:lvl4pPr marL="1828800" lvl="3" indent="-342900" algn="l" rtl="0">
              <a:lnSpc>
                <a:spcPct val="90000"/>
              </a:lnSpc>
              <a:spcBef>
                <a:spcPts val="2100"/>
              </a:spcBef>
              <a:spcAft>
                <a:spcPts val="0"/>
              </a:spcAft>
              <a:buClr>
                <a:schemeClr val="dk1"/>
              </a:buClr>
              <a:buSzPts val="1800"/>
              <a:buChar char="●"/>
              <a:defRPr/>
            </a:lvl4pPr>
            <a:lvl5pPr marL="2286000" lvl="4" indent="-342900" algn="l" rtl="0">
              <a:lnSpc>
                <a:spcPct val="90000"/>
              </a:lnSpc>
              <a:spcBef>
                <a:spcPts val="2100"/>
              </a:spcBef>
              <a:spcAft>
                <a:spcPts val="0"/>
              </a:spcAft>
              <a:buClr>
                <a:schemeClr val="dk1"/>
              </a:buClr>
              <a:buSzPts val="1800"/>
              <a:buChar char="○"/>
              <a:defRPr/>
            </a:lvl5pPr>
            <a:lvl6pPr marL="2743200" lvl="5" indent="-342900" algn="l" rtl="0">
              <a:lnSpc>
                <a:spcPct val="90000"/>
              </a:lnSpc>
              <a:spcBef>
                <a:spcPts val="21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a:endParaRPr/>
          </a:p>
        </p:txBody>
      </p:sp>
      <p:sp>
        <p:nvSpPr>
          <p:cNvPr id="65" name="Google Shape;65;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421233"/>
            <a:ext cx="11360700" cy="1108500"/>
          </a:xfrm>
          <a:prstGeom prst="rect">
            <a:avLst/>
          </a:prstGeom>
          <a:noFill/>
          <a:ln>
            <a:noFill/>
          </a:ln>
        </p:spPr>
        <p:txBody>
          <a:bodyPr spcFirstLastPara="1" wrap="square" lIns="121900" tIns="121900" rIns="121900" bIns="121900" anchor="b" anchorCtr="0">
            <a:noAutofit/>
          </a:bodyPr>
          <a:lstStyle>
            <a:lvl1pPr lvl="0">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1pPr>
            <a:lvl2pPr lvl="1">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2pPr>
            <a:lvl3pPr lvl="2">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3pPr>
            <a:lvl4pPr lvl="3">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4pPr>
            <a:lvl5pPr lvl="4">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5pPr>
            <a:lvl6pPr lvl="5">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6pPr>
            <a:lvl7pPr lvl="6">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7pPr>
            <a:lvl8pPr lvl="7">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8pPr>
            <a:lvl9pPr lvl="8">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9pPr>
          </a:lstStyle>
          <a:p>
            <a:endParaRPr/>
          </a:p>
        </p:txBody>
      </p:sp>
      <p:sp>
        <p:nvSpPr>
          <p:cNvPr id="11" name="Google Shape;11;p1"/>
          <p:cNvSpPr txBox="1">
            <a:spLocks noGrp="1"/>
          </p:cNvSpPr>
          <p:nvPr>
            <p:ph type="body" idx="1"/>
          </p:nvPr>
        </p:nvSpPr>
        <p:spPr>
          <a:xfrm>
            <a:off x="415600" y="1633633"/>
            <a:ext cx="11360700" cy="4472100"/>
          </a:xfrm>
          <a:prstGeom prst="rect">
            <a:avLst/>
          </a:prstGeom>
          <a:noFill/>
          <a:ln>
            <a:noFill/>
          </a:ln>
        </p:spPr>
        <p:txBody>
          <a:bodyPr spcFirstLastPara="1" wrap="square" lIns="121900" tIns="121900" rIns="121900" bIns="121900" anchor="t" anchorCtr="0">
            <a:noAutofit/>
          </a:bodyPr>
          <a:lstStyle>
            <a:lvl1pPr marL="457200" lvl="0" indent="-381000">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marL="914400" lvl="1" indent="-349250">
              <a:lnSpc>
                <a:spcPct val="115000"/>
              </a:lnSpc>
              <a:spcBef>
                <a:spcPts val="210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2pPr>
            <a:lvl3pPr marL="1371600" lvl="2" indent="-349250">
              <a:lnSpc>
                <a:spcPct val="115000"/>
              </a:lnSpc>
              <a:spcBef>
                <a:spcPts val="210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3pPr>
            <a:lvl4pPr marL="1828800" lvl="3" indent="-349250">
              <a:lnSpc>
                <a:spcPct val="115000"/>
              </a:lnSpc>
              <a:spcBef>
                <a:spcPts val="210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4pPr>
            <a:lvl5pPr marL="2286000" lvl="4" indent="-349250">
              <a:lnSpc>
                <a:spcPct val="115000"/>
              </a:lnSpc>
              <a:spcBef>
                <a:spcPts val="210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5pPr>
            <a:lvl6pPr marL="2743200" lvl="5" indent="-349250">
              <a:lnSpc>
                <a:spcPct val="115000"/>
              </a:lnSpc>
              <a:spcBef>
                <a:spcPts val="210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6pPr>
            <a:lvl7pPr marL="3200400" lvl="6" indent="-349250">
              <a:lnSpc>
                <a:spcPct val="115000"/>
              </a:lnSpc>
              <a:spcBef>
                <a:spcPts val="210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7pPr>
            <a:lvl8pPr marL="3657600" lvl="7" indent="-349250">
              <a:lnSpc>
                <a:spcPct val="115000"/>
              </a:lnSpc>
              <a:spcBef>
                <a:spcPts val="210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8pPr>
            <a:lvl9pPr marL="4114800" lvl="8" indent="-349250">
              <a:lnSpc>
                <a:spcPct val="115000"/>
              </a:lnSpc>
              <a:spcBef>
                <a:spcPts val="2100"/>
              </a:spcBef>
              <a:spcAft>
                <a:spcPts val="2100"/>
              </a:spcAft>
              <a:buClr>
                <a:schemeClr val="dk1"/>
              </a:buClr>
              <a:buSzPts val="1900"/>
              <a:buFont typeface="Open Sans"/>
              <a:buChar char="■"/>
              <a:defRPr sz="1900">
                <a:solidFill>
                  <a:schemeClr val="dk1"/>
                </a:solidFill>
                <a:latin typeface="Open Sans"/>
                <a:ea typeface="Open Sans"/>
                <a:cs typeface="Open Sans"/>
                <a:sym typeface="Open Sans"/>
              </a:defRPr>
            </a:lvl9pPr>
          </a:lstStyle>
          <a:p>
            <a:endParaRPr/>
          </a:p>
        </p:txBody>
      </p:sp>
      <p:sp>
        <p:nvSpPr>
          <p:cNvPr id="12" name="Google Shape;12;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1"/>
                </a:solidFill>
                <a:latin typeface="Economica"/>
                <a:ea typeface="Economica"/>
                <a:cs typeface="Economica"/>
                <a:sym typeface="Economica"/>
              </a:defRPr>
            </a:lvl1pPr>
            <a:lvl2pPr lvl="1" algn="r">
              <a:buNone/>
              <a:defRPr sz="1300">
                <a:solidFill>
                  <a:schemeClr val="dk1"/>
                </a:solidFill>
                <a:latin typeface="Economica"/>
                <a:ea typeface="Economica"/>
                <a:cs typeface="Economica"/>
                <a:sym typeface="Economica"/>
              </a:defRPr>
            </a:lvl2pPr>
            <a:lvl3pPr lvl="2" algn="r">
              <a:buNone/>
              <a:defRPr sz="1300">
                <a:solidFill>
                  <a:schemeClr val="dk1"/>
                </a:solidFill>
                <a:latin typeface="Economica"/>
                <a:ea typeface="Economica"/>
                <a:cs typeface="Economica"/>
                <a:sym typeface="Economica"/>
              </a:defRPr>
            </a:lvl3pPr>
            <a:lvl4pPr lvl="3" algn="r">
              <a:buNone/>
              <a:defRPr sz="1300">
                <a:solidFill>
                  <a:schemeClr val="dk1"/>
                </a:solidFill>
                <a:latin typeface="Economica"/>
                <a:ea typeface="Economica"/>
                <a:cs typeface="Economica"/>
                <a:sym typeface="Economica"/>
              </a:defRPr>
            </a:lvl4pPr>
            <a:lvl5pPr lvl="4" algn="r">
              <a:buNone/>
              <a:defRPr sz="1300">
                <a:solidFill>
                  <a:schemeClr val="dk1"/>
                </a:solidFill>
                <a:latin typeface="Economica"/>
                <a:ea typeface="Economica"/>
                <a:cs typeface="Economica"/>
                <a:sym typeface="Economica"/>
              </a:defRPr>
            </a:lvl5pPr>
            <a:lvl6pPr lvl="5" algn="r">
              <a:buNone/>
              <a:defRPr sz="1300">
                <a:solidFill>
                  <a:schemeClr val="dk1"/>
                </a:solidFill>
                <a:latin typeface="Economica"/>
                <a:ea typeface="Economica"/>
                <a:cs typeface="Economica"/>
                <a:sym typeface="Economica"/>
              </a:defRPr>
            </a:lvl6pPr>
            <a:lvl7pPr lvl="6" algn="r">
              <a:buNone/>
              <a:defRPr sz="1300">
                <a:solidFill>
                  <a:schemeClr val="dk1"/>
                </a:solidFill>
                <a:latin typeface="Economica"/>
                <a:ea typeface="Economica"/>
                <a:cs typeface="Economica"/>
                <a:sym typeface="Economica"/>
              </a:defRPr>
            </a:lvl7pPr>
            <a:lvl8pPr lvl="7" algn="r">
              <a:buNone/>
              <a:defRPr sz="1300">
                <a:solidFill>
                  <a:schemeClr val="dk1"/>
                </a:solidFill>
                <a:latin typeface="Economica"/>
                <a:ea typeface="Economica"/>
                <a:cs typeface="Economica"/>
                <a:sym typeface="Economica"/>
              </a:defRPr>
            </a:lvl8pPr>
            <a:lvl9pPr lvl="8" algn="r">
              <a:buNone/>
              <a:defRPr sz="13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7" r:id="rId7"/>
    <p:sldLayoutId id="2147483658" r:id="rId8"/>
    <p:sldLayoutId id="2147483659" r:id="rId9"/>
    <p:sldLayoutId id="2147483661" r:id="rId10"/>
    <p:sldLayoutId id="2147483663" r:id="rId11"/>
    <p:sldLayoutId id="214748366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ctrTitle"/>
          </p:nvPr>
        </p:nvSpPr>
        <p:spPr>
          <a:xfrm>
            <a:off x="3681648" y="1047850"/>
            <a:ext cx="6352368" cy="2049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IN" b="1" dirty="0">
                <a:latin typeface="Arial" panose="020B0604020202020204" pitchFamily="34" charset="0"/>
                <a:cs typeface="Arial" panose="020B0604020202020204" pitchFamily="34" charset="0"/>
              </a:rPr>
              <a:t>Managerial Styles</a:t>
            </a:r>
            <a:endParaRPr b="1" dirty="0">
              <a:latin typeface="Arial" panose="020B0604020202020204" pitchFamily="34" charset="0"/>
              <a:cs typeface="Arial" panose="020B0604020202020204" pitchFamily="34" charset="0"/>
            </a:endParaRPr>
          </a:p>
        </p:txBody>
      </p:sp>
      <p:sp>
        <p:nvSpPr>
          <p:cNvPr id="89" name="Google Shape;89;p16"/>
          <p:cNvSpPr txBox="1">
            <a:spLocks noGrp="1"/>
          </p:cNvSpPr>
          <p:nvPr>
            <p:ph type="subTitle" idx="1"/>
          </p:nvPr>
        </p:nvSpPr>
        <p:spPr>
          <a:xfrm>
            <a:off x="2621280" y="4875050"/>
            <a:ext cx="5864688" cy="935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IN" dirty="0">
                <a:latin typeface="+mn-lt"/>
              </a:rPr>
              <a:t>                  </a:t>
            </a:r>
            <a:r>
              <a:rPr lang="en-IN" dirty="0" err="1">
                <a:latin typeface="+mn-lt"/>
              </a:rPr>
              <a:t>Dr.</a:t>
            </a:r>
            <a:r>
              <a:rPr lang="en-IN" dirty="0">
                <a:latin typeface="+mn-lt"/>
              </a:rPr>
              <a:t> Koninika Mukherjee</a:t>
            </a:r>
            <a:endParaRPr dirty="0">
              <a:latin typeface="+mn-lt"/>
            </a:endParaRPr>
          </a:p>
        </p:txBody>
      </p:sp>
      <p:sp>
        <p:nvSpPr>
          <p:cNvPr id="90" name="Google Shape;90;p16"/>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300">
                <a:solidFill>
                  <a:schemeClr val="dk1"/>
                </a:solidFill>
                <a:latin typeface="Economica"/>
                <a:ea typeface="Economica"/>
                <a:cs typeface="Economica"/>
                <a:sym typeface="Economica"/>
              </a:rPr>
              <a:pPr marL="0" lvl="0" indent="0" algn="r" rtl="0">
                <a:spcBef>
                  <a:spcPts val="0"/>
                </a:spcBef>
                <a:spcAft>
                  <a:spcPts val="0"/>
                </a:spcAft>
                <a:buNone/>
              </a:pPr>
              <a:t>1</a:t>
            </a:fld>
            <a:endParaRPr sz="1300">
              <a:solidFill>
                <a:schemeClr val="dk1"/>
              </a:solidFill>
              <a:latin typeface="Economica"/>
              <a:ea typeface="Economica"/>
              <a:cs typeface="Economica"/>
              <a:sym typeface="Economic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F1C64A7E-D88B-F093-1400-21AB355BDC5E}"/>
              </a:ext>
            </a:extLst>
          </p:cNvPr>
          <p:cNvPicPr>
            <a:picLocks noChangeAspect="1"/>
          </p:cNvPicPr>
          <p:nvPr/>
        </p:nvPicPr>
        <p:blipFill>
          <a:blip r:embed="rId2"/>
          <a:stretch>
            <a:fillRect/>
          </a:stretch>
        </p:blipFill>
        <p:spPr>
          <a:xfrm>
            <a:off x="573024" y="158496"/>
            <a:ext cx="11375136" cy="6510528"/>
          </a:xfrm>
          <a:prstGeom prst="rect">
            <a:avLst/>
          </a:prstGeom>
        </p:spPr>
      </p:pic>
    </p:spTree>
    <p:extLst>
      <p:ext uri="{BB962C8B-B14F-4D97-AF65-F5344CB8AC3E}">
        <p14:creationId xmlns="" xmlns:p14="http://schemas.microsoft.com/office/powerpoint/2010/main" val="2761045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E5BCB45-36AB-6892-E90C-1F5810EA1EE9}"/>
              </a:ext>
            </a:extLst>
          </p:cNvPr>
          <p:cNvPicPr>
            <a:picLocks noChangeAspect="1"/>
          </p:cNvPicPr>
          <p:nvPr/>
        </p:nvPicPr>
        <p:blipFill>
          <a:blip r:embed="rId2"/>
          <a:stretch>
            <a:fillRect/>
          </a:stretch>
        </p:blipFill>
        <p:spPr>
          <a:xfrm>
            <a:off x="682752" y="316992"/>
            <a:ext cx="10875264" cy="6376416"/>
          </a:xfrm>
          <a:prstGeom prst="rect">
            <a:avLst/>
          </a:prstGeom>
        </p:spPr>
      </p:pic>
    </p:spTree>
    <p:extLst>
      <p:ext uri="{BB962C8B-B14F-4D97-AF65-F5344CB8AC3E}">
        <p14:creationId xmlns="" xmlns:p14="http://schemas.microsoft.com/office/powerpoint/2010/main" val="2225905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3200DAF-2889-6F32-6AE8-8F88840EFA85}"/>
              </a:ext>
            </a:extLst>
          </p:cNvPr>
          <p:cNvPicPr>
            <a:picLocks noChangeAspect="1"/>
          </p:cNvPicPr>
          <p:nvPr/>
        </p:nvPicPr>
        <p:blipFill>
          <a:blip r:embed="rId2"/>
          <a:stretch>
            <a:fillRect/>
          </a:stretch>
        </p:blipFill>
        <p:spPr>
          <a:xfrm>
            <a:off x="402336" y="0"/>
            <a:ext cx="11631168" cy="6858000"/>
          </a:xfrm>
          <a:prstGeom prst="rect">
            <a:avLst/>
          </a:prstGeom>
        </p:spPr>
      </p:pic>
    </p:spTree>
    <p:extLst>
      <p:ext uri="{BB962C8B-B14F-4D97-AF65-F5344CB8AC3E}">
        <p14:creationId xmlns="" xmlns:p14="http://schemas.microsoft.com/office/powerpoint/2010/main" val="1123484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8E97E68-757A-A420-DADB-FBC2A0E959FE}"/>
              </a:ext>
            </a:extLst>
          </p:cNvPr>
          <p:cNvPicPr>
            <a:picLocks noChangeAspect="1"/>
          </p:cNvPicPr>
          <p:nvPr/>
        </p:nvPicPr>
        <p:blipFill>
          <a:blip r:embed="rId2"/>
          <a:stretch>
            <a:fillRect/>
          </a:stretch>
        </p:blipFill>
        <p:spPr>
          <a:xfrm>
            <a:off x="1292352" y="1147762"/>
            <a:ext cx="9765792" cy="5362766"/>
          </a:xfrm>
          <a:prstGeom prst="rect">
            <a:avLst/>
          </a:prstGeom>
        </p:spPr>
      </p:pic>
    </p:spTree>
    <p:extLst>
      <p:ext uri="{BB962C8B-B14F-4D97-AF65-F5344CB8AC3E}">
        <p14:creationId xmlns="" xmlns:p14="http://schemas.microsoft.com/office/powerpoint/2010/main" val="75857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F2D824A-1673-662B-1F91-50823B161879}"/>
              </a:ext>
            </a:extLst>
          </p:cNvPr>
          <p:cNvPicPr>
            <a:picLocks noChangeAspect="1"/>
          </p:cNvPicPr>
          <p:nvPr/>
        </p:nvPicPr>
        <p:blipFill>
          <a:blip r:embed="rId2"/>
          <a:stretch>
            <a:fillRect/>
          </a:stretch>
        </p:blipFill>
        <p:spPr>
          <a:xfrm>
            <a:off x="719328" y="97536"/>
            <a:ext cx="11082527" cy="6571488"/>
          </a:xfrm>
          <a:prstGeom prst="rect">
            <a:avLst/>
          </a:prstGeom>
        </p:spPr>
      </p:pic>
    </p:spTree>
    <p:extLst>
      <p:ext uri="{BB962C8B-B14F-4D97-AF65-F5344CB8AC3E}">
        <p14:creationId xmlns="" xmlns:p14="http://schemas.microsoft.com/office/powerpoint/2010/main" val="1745376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57379DE2-0532-6E98-328B-29D4CE150579}"/>
              </a:ext>
            </a:extLst>
          </p:cNvPr>
          <p:cNvPicPr>
            <a:picLocks noChangeAspect="1"/>
          </p:cNvPicPr>
          <p:nvPr/>
        </p:nvPicPr>
        <p:blipFill>
          <a:blip r:embed="rId2"/>
          <a:stretch>
            <a:fillRect/>
          </a:stretch>
        </p:blipFill>
        <p:spPr>
          <a:xfrm>
            <a:off x="499872" y="134112"/>
            <a:ext cx="11484863" cy="6632448"/>
          </a:xfrm>
          <a:prstGeom prst="rect">
            <a:avLst/>
          </a:prstGeom>
        </p:spPr>
      </p:pic>
    </p:spTree>
    <p:extLst>
      <p:ext uri="{BB962C8B-B14F-4D97-AF65-F5344CB8AC3E}">
        <p14:creationId xmlns="" xmlns:p14="http://schemas.microsoft.com/office/powerpoint/2010/main" val="848910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aphicFrame>
        <p:nvGraphicFramePr>
          <p:cNvPr id="126" name="Google Shape;126;p21"/>
          <p:cNvGraphicFramePr/>
          <p:nvPr/>
        </p:nvGraphicFramePr>
        <p:xfrm>
          <a:off x="838200" y="1444624"/>
          <a:ext cx="10515600" cy="3423210"/>
        </p:xfrm>
        <a:graphic>
          <a:graphicData uri="http://schemas.openxmlformats.org/drawingml/2006/table">
            <a:tbl>
              <a:tblPr firstRow="1" bandRow="1">
                <a:noFill/>
                <a:tableStyleId>{491FC1F0-6EC5-437D-8E93-955E9C9C33C0}</a:tableStyleId>
              </a:tblPr>
              <a:tblGrid>
                <a:gridCol w="5257800">
                  <a:extLst>
                    <a:ext uri="{9D8B030D-6E8A-4147-A177-3AD203B41FA5}">
                      <a16:colId xmlns="" xmlns:a16="http://schemas.microsoft.com/office/drawing/2014/main" val="20000"/>
                    </a:ext>
                  </a:extLst>
                </a:gridCol>
                <a:gridCol w="5257800">
                  <a:extLst>
                    <a:ext uri="{9D8B030D-6E8A-4147-A177-3AD203B41FA5}">
                      <a16:colId xmlns="" xmlns:a16="http://schemas.microsoft.com/office/drawing/2014/main" val="20001"/>
                    </a:ext>
                  </a:extLst>
                </a:gridCol>
              </a:tblGrid>
              <a:tr h="459367">
                <a:tc>
                  <a:txBody>
                    <a:bodyPr/>
                    <a:lstStyle/>
                    <a:p>
                      <a:pPr marL="0" marR="0" lvl="0" indent="0" algn="ctr" rtl="0">
                        <a:spcBef>
                          <a:spcPts val="0"/>
                        </a:spcBef>
                        <a:spcAft>
                          <a:spcPts val="0"/>
                        </a:spcAft>
                        <a:buNone/>
                      </a:pPr>
                      <a:r>
                        <a:rPr lang="en-US" sz="1800" dirty="0"/>
                        <a:t>Initiating structure</a:t>
                      </a:r>
                      <a:endParaRPr sz="1800"/>
                    </a:p>
                  </a:txBody>
                  <a:tcPr marL="91450" marR="91450" marT="45725" marB="45725"/>
                </a:tc>
                <a:tc>
                  <a:txBody>
                    <a:bodyPr/>
                    <a:lstStyle/>
                    <a:p>
                      <a:pPr marL="0" marR="0" lvl="0" indent="0" algn="ctr" rtl="0">
                        <a:spcBef>
                          <a:spcPts val="0"/>
                        </a:spcBef>
                        <a:spcAft>
                          <a:spcPts val="0"/>
                        </a:spcAft>
                        <a:buNone/>
                      </a:pPr>
                      <a:r>
                        <a:rPr lang="en-US" sz="1800"/>
                        <a:t>Consideration</a:t>
                      </a:r>
                      <a:endParaRPr sz="1800"/>
                    </a:p>
                  </a:txBody>
                  <a:tcPr marL="91450" marR="91450" marT="45725" marB="45725"/>
                </a:tc>
                <a:extLst>
                  <a:ext uri="{0D108BD9-81ED-4DB2-BD59-A6C34878D82A}">
                    <a16:rowId xmlns="" xmlns:a16="http://schemas.microsoft.com/office/drawing/2014/main" val="10000"/>
                  </a:ext>
                </a:extLst>
              </a:tr>
              <a:tr h="459367">
                <a:tc>
                  <a:txBody>
                    <a:bodyPr/>
                    <a:lstStyle/>
                    <a:p>
                      <a:pPr marL="0" marR="0" lvl="0" indent="0" algn="ctr" rtl="0">
                        <a:spcBef>
                          <a:spcPts val="0"/>
                        </a:spcBef>
                        <a:spcAft>
                          <a:spcPts val="0"/>
                        </a:spcAft>
                        <a:buNone/>
                      </a:pPr>
                      <a:r>
                        <a:rPr lang="en-US" sz="1800" dirty="0"/>
                        <a:t>Setting performance standards, defining roles</a:t>
                      </a:r>
                      <a:endParaRPr sz="1800"/>
                    </a:p>
                  </a:txBody>
                  <a:tcPr marL="91450" marR="91450" marT="45725" marB="45725"/>
                </a:tc>
                <a:tc>
                  <a:txBody>
                    <a:bodyPr/>
                    <a:lstStyle/>
                    <a:p>
                      <a:pPr marL="0" marR="0" lvl="0" indent="0" algn="ctr" rtl="0">
                        <a:spcBef>
                          <a:spcPts val="0"/>
                        </a:spcBef>
                        <a:spcAft>
                          <a:spcPts val="0"/>
                        </a:spcAft>
                        <a:buNone/>
                      </a:pPr>
                      <a:r>
                        <a:rPr lang="en-US" sz="1800"/>
                        <a:t>Finding time to listen to group members</a:t>
                      </a:r>
                      <a:endParaRPr sz="1800"/>
                    </a:p>
                  </a:txBody>
                  <a:tcPr marL="91450" marR="91450" marT="45725" marB="45725"/>
                </a:tc>
                <a:extLst>
                  <a:ext uri="{0D108BD9-81ED-4DB2-BD59-A6C34878D82A}">
                    <a16:rowId xmlns="" xmlns:a16="http://schemas.microsoft.com/office/drawing/2014/main" val="10001"/>
                  </a:ext>
                </a:extLst>
              </a:tr>
              <a:tr h="459367">
                <a:tc>
                  <a:txBody>
                    <a:bodyPr/>
                    <a:lstStyle/>
                    <a:p>
                      <a:pPr marL="0" marR="0" lvl="0" indent="0" algn="ctr" rtl="0">
                        <a:spcBef>
                          <a:spcPts val="0"/>
                        </a:spcBef>
                        <a:spcAft>
                          <a:spcPts val="0"/>
                        </a:spcAft>
                        <a:buNone/>
                      </a:pPr>
                      <a:r>
                        <a:rPr lang="en-US" sz="1800" dirty="0"/>
                        <a:t>Assigning group members to particular tasks and roles</a:t>
                      </a:r>
                      <a:endParaRPr sz="1800"/>
                    </a:p>
                  </a:txBody>
                  <a:tcPr marL="91450" marR="91450" marT="45725" marB="45725"/>
                </a:tc>
                <a:tc>
                  <a:txBody>
                    <a:bodyPr/>
                    <a:lstStyle/>
                    <a:p>
                      <a:pPr marL="0" marR="0" lvl="0" indent="0" algn="ctr" rtl="0">
                        <a:spcBef>
                          <a:spcPts val="0"/>
                        </a:spcBef>
                        <a:spcAft>
                          <a:spcPts val="0"/>
                        </a:spcAft>
                        <a:buNone/>
                      </a:pPr>
                      <a:r>
                        <a:rPr lang="en-US" sz="1800"/>
                        <a:t>Treating members as equal</a:t>
                      </a:r>
                      <a:endParaRPr sz="1800"/>
                    </a:p>
                  </a:txBody>
                  <a:tcPr marL="91450" marR="91450" marT="45725" marB="45725"/>
                </a:tc>
                <a:extLst>
                  <a:ext uri="{0D108BD9-81ED-4DB2-BD59-A6C34878D82A}">
                    <a16:rowId xmlns="" xmlns:a16="http://schemas.microsoft.com/office/drawing/2014/main" val="10002"/>
                  </a:ext>
                </a:extLst>
              </a:tr>
              <a:tr h="792871">
                <a:tc>
                  <a:txBody>
                    <a:bodyPr/>
                    <a:lstStyle/>
                    <a:p>
                      <a:pPr marL="0" lvl="0" indent="0" algn="ctr" rtl="0">
                        <a:spcBef>
                          <a:spcPts val="0"/>
                        </a:spcBef>
                        <a:spcAft>
                          <a:spcPts val="0"/>
                        </a:spcAft>
                        <a:buNone/>
                      </a:pPr>
                      <a:r>
                        <a:rPr lang="en-US" sz="1800" dirty="0"/>
                        <a:t>Asking group members to follow standard rules and regulations</a:t>
                      </a:r>
                      <a:endParaRPr sz="1800"/>
                    </a:p>
                  </a:txBody>
                  <a:tcPr marL="91450" marR="91450" marT="45725" marB="45725"/>
                </a:tc>
                <a:tc>
                  <a:txBody>
                    <a:bodyPr/>
                    <a:lstStyle/>
                    <a:p>
                      <a:pPr marL="0" marR="0" lvl="0" indent="0" algn="ctr" rtl="0">
                        <a:spcBef>
                          <a:spcPts val="0"/>
                        </a:spcBef>
                        <a:spcAft>
                          <a:spcPts val="0"/>
                        </a:spcAft>
                        <a:buNone/>
                      </a:pPr>
                      <a:r>
                        <a:rPr lang="en-US" sz="1800"/>
                        <a:t>Looking out for personal welfare of individual group members</a:t>
                      </a:r>
                      <a:endParaRPr sz="1800"/>
                    </a:p>
                  </a:txBody>
                  <a:tcPr marL="91450" marR="91450" marT="45725" marB="45725"/>
                </a:tc>
                <a:extLst>
                  <a:ext uri="{0D108BD9-81ED-4DB2-BD59-A6C34878D82A}">
                    <a16:rowId xmlns="" xmlns:a16="http://schemas.microsoft.com/office/drawing/2014/main" val="10003"/>
                  </a:ext>
                </a:extLst>
              </a:tr>
              <a:tr h="459367">
                <a:tc>
                  <a:txBody>
                    <a:bodyPr/>
                    <a:lstStyle/>
                    <a:p>
                      <a:pPr marL="0" lvl="0" indent="0" algn="ctr" rtl="0">
                        <a:spcBef>
                          <a:spcPts val="0"/>
                        </a:spcBef>
                        <a:spcAft>
                          <a:spcPts val="0"/>
                        </a:spcAft>
                        <a:buNone/>
                      </a:pPr>
                      <a:r>
                        <a:rPr lang="en-US" sz="1800" dirty="0"/>
                        <a:t>Maintaining definite standards of performance</a:t>
                      </a:r>
                      <a:endParaRPr sz="1800"/>
                    </a:p>
                  </a:txBody>
                  <a:tcPr marL="91450" marR="91450" marT="45725" marB="45725"/>
                </a:tc>
                <a:tc>
                  <a:txBody>
                    <a:bodyPr/>
                    <a:lstStyle/>
                    <a:p>
                      <a:pPr marL="0" marR="0" lvl="0" indent="0" algn="ctr" rtl="0">
                        <a:spcBef>
                          <a:spcPts val="0"/>
                        </a:spcBef>
                        <a:spcAft>
                          <a:spcPts val="0"/>
                        </a:spcAft>
                        <a:buNone/>
                      </a:pPr>
                      <a:r>
                        <a:rPr lang="en-US" sz="1800"/>
                        <a:t>Consulting the group when making decisions</a:t>
                      </a:r>
                      <a:endParaRPr sz="1800"/>
                    </a:p>
                  </a:txBody>
                  <a:tcPr marL="91450" marR="91450" marT="45725" marB="45725"/>
                </a:tc>
                <a:extLst>
                  <a:ext uri="{0D108BD9-81ED-4DB2-BD59-A6C34878D82A}">
                    <a16:rowId xmlns="" xmlns:a16="http://schemas.microsoft.com/office/drawing/2014/main" val="10004"/>
                  </a:ext>
                </a:extLst>
              </a:tr>
              <a:tr h="792871">
                <a:tc>
                  <a:txBody>
                    <a:bodyPr/>
                    <a:lstStyle/>
                    <a:p>
                      <a:pPr marL="0" lvl="0" indent="0" algn="ctr" rtl="0">
                        <a:spcBef>
                          <a:spcPts val="0"/>
                        </a:spcBef>
                        <a:spcAft>
                          <a:spcPts val="0"/>
                        </a:spcAft>
                        <a:buNone/>
                      </a:pPr>
                      <a:r>
                        <a:rPr lang="en-US" sz="1800" dirty="0"/>
                        <a:t>Pointing out and criticizing mistakes</a:t>
                      </a:r>
                      <a:endParaRPr sz="1800"/>
                    </a:p>
                  </a:txBody>
                  <a:tcPr marL="91450" marR="91450" marT="45725" marB="45725"/>
                </a:tc>
                <a:tc>
                  <a:txBody>
                    <a:bodyPr/>
                    <a:lstStyle/>
                    <a:p>
                      <a:pPr marL="0" marR="0" lvl="0" indent="0" algn="ctr" rtl="0">
                        <a:spcBef>
                          <a:spcPts val="0"/>
                        </a:spcBef>
                        <a:spcAft>
                          <a:spcPts val="0"/>
                        </a:spcAft>
                        <a:buNone/>
                      </a:pPr>
                      <a:r>
                        <a:rPr lang="en-US" sz="1800" dirty="0"/>
                        <a:t>Gets group’s approval in important matters before going ahead</a:t>
                      </a:r>
                      <a:endParaRPr sz="1800"/>
                    </a:p>
                  </a:txBody>
                  <a:tcPr marL="91450" marR="91450" marT="45725" marB="45725"/>
                </a:tc>
                <a:extLst>
                  <a:ext uri="{0D108BD9-81ED-4DB2-BD59-A6C34878D82A}">
                    <a16:rowId xmlns="" xmlns:a16="http://schemas.microsoft.com/office/drawing/2014/main" val="10005"/>
                  </a:ext>
                </a:extLst>
              </a:tr>
            </a:tbl>
          </a:graphicData>
        </a:graphic>
      </p:graphicFrame>
      <p:sp>
        <p:nvSpPr>
          <p:cNvPr id="127" name="Google Shape;127;p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300">
                <a:solidFill>
                  <a:schemeClr val="dk1"/>
                </a:solidFill>
                <a:latin typeface="Economica"/>
                <a:ea typeface="Economica"/>
                <a:cs typeface="Economica"/>
                <a:sym typeface="Economica"/>
              </a:rPr>
              <a:pPr marL="0" lvl="0" indent="0" algn="r" rtl="0">
                <a:spcBef>
                  <a:spcPts val="0"/>
                </a:spcBef>
                <a:spcAft>
                  <a:spcPts val="0"/>
                </a:spcAft>
                <a:buClr>
                  <a:srgbClr val="000000"/>
                </a:buClr>
                <a:buFont typeface="Arial"/>
                <a:buNone/>
              </a:pPr>
              <a:t>16</a:t>
            </a:fld>
            <a:endParaRPr sz="1300">
              <a:solidFill>
                <a:schemeClr val="dk1"/>
              </a:solidFill>
              <a:latin typeface="Economica"/>
              <a:ea typeface="Economica"/>
              <a:cs typeface="Economica"/>
              <a:sym typeface="Economica"/>
            </a:endParaRPr>
          </a:p>
        </p:txBody>
      </p:sp>
      <p:sp>
        <p:nvSpPr>
          <p:cNvPr id="128" name="Google Shape;128;p21"/>
          <p:cNvSpPr txBox="1"/>
          <p:nvPr/>
        </p:nvSpPr>
        <p:spPr>
          <a:xfrm>
            <a:off x="838200" y="544286"/>
            <a:ext cx="105156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Examples of Task Oriented and Relationship oriented behaviors</a:t>
            </a:r>
            <a:endParaRPr sz="2800">
              <a:solidFill>
                <a:schemeClr val="dk1"/>
              </a:solidFill>
              <a:latin typeface="Calibri"/>
              <a:ea typeface="Calibri"/>
              <a:cs typeface="Calibri"/>
              <a:sym typeface="Calibri"/>
            </a:endParaRPr>
          </a:p>
        </p:txBody>
      </p:sp>
    </p:spTree>
    <p:extLst>
      <p:ext uri="{BB962C8B-B14F-4D97-AF65-F5344CB8AC3E}">
        <p14:creationId xmlns="" xmlns:p14="http://schemas.microsoft.com/office/powerpoint/2010/main" val="4102028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5781F750-728C-4017-C258-473BBB5AE351}"/>
              </a:ext>
            </a:extLst>
          </p:cNvPr>
          <p:cNvPicPr>
            <a:picLocks noChangeAspect="1"/>
          </p:cNvPicPr>
          <p:nvPr/>
        </p:nvPicPr>
        <p:blipFill rotWithShape="1">
          <a:blip r:embed="rId2"/>
          <a:srcRect r="4533" b="11111"/>
          <a:stretch/>
        </p:blipFill>
        <p:spPr>
          <a:xfrm>
            <a:off x="0" y="0"/>
            <a:ext cx="8351520" cy="6595872"/>
          </a:xfrm>
          <a:prstGeom prst="rect">
            <a:avLst/>
          </a:prstGeom>
        </p:spPr>
      </p:pic>
      <p:pic>
        <p:nvPicPr>
          <p:cNvPr id="3" name="Picture 2">
            <a:extLst>
              <a:ext uri="{FF2B5EF4-FFF2-40B4-BE49-F238E27FC236}">
                <a16:creationId xmlns="" xmlns:a16="http://schemas.microsoft.com/office/drawing/2014/main" id="{9C8AA3A8-FF32-5EEF-7633-47E2FBD768DD}"/>
              </a:ext>
            </a:extLst>
          </p:cNvPr>
          <p:cNvPicPr>
            <a:picLocks noChangeAspect="1"/>
          </p:cNvPicPr>
          <p:nvPr/>
        </p:nvPicPr>
        <p:blipFill>
          <a:blip r:embed="rId3"/>
          <a:stretch>
            <a:fillRect/>
          </a:stretch>
        </p:blipFill>
        <p:spPr>
          <a:xfrm>
            <a:off x="7314777" y="1682310"/>
            <a:ext cx="4877223" cy="4913561"/>
          </a:xfrm>
          <a:prstGeom prst="rect">
            <a:avLst/>
          </a:prstGeom>
        </p:spPr>
      </p:pic>
    </p:spTree>
    <p:extLst>
      <p:ext uri="{BB962C8B-B14F-4D97-AF65-F5344CB8AC3E}">
        <p14:creationId xmlns="" xmlns:p14="http://schemas.microsoft.com/office/powerpoint/2010/main" val="2060954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F59BE5-95B2-6CA9-12EC-A8124A39FD7E}"/>
              </a:ext>
            </a:extLst>
          </p:cNvPr>
          <p:cNvSpPr>
            <a:spLocks noGrp="1"/>
          </p:cNvSpPr>
          <p:nvPr>
            <p:ph type="title"/>
          </p:nvPr>
        </p:nvSpPr>
        <p:spPr>
          <a:xfrm>
            <a:off x="330256" y="153009"/>
            <a:ext cx="11360700" cy="871119"/>
          </a:xfrm>
        </p:spPr>
        <p:txBody>
          <a:bodyPr/>
          <a:lstStyle/>
          <a:p>
            <a:pPr algn="ctr"/>
            <a:r>
              <a:rPr lang="en-IN" sz="3600" b="1" dirty="0">
                <a:latin typeface="+mn-lt"/>
              </a:rPr>
              <a:t>Managerial Style Grid</a:t>
            </a:r>
          </a:p>
        </p:txBody>
      </p:sp>
      <p:sp>
        <p:nvSpPr>
          <p:cNvPr id="3" name="Text Placeholder 2">
            <a:extLst>
              <a:ext uri="{FF2B5EF4-FFF2-40B4-BE49-F238E27FC236}">
                <a16:creationId xmlns="" xmlns:a16="http://schemas.microsoft.com/office/drawing/2014/main" id="{75DE9DF8-FA39-0911-879D-1852B97A32D8}"/>
              </a:ext>
            </a:extLst>
          </p:cNvPr>
          <p:cNvSpPr>
            <a:spLocks noGrp="1"/>
          </p:cNvSpPr>
          <p:nvPr>
            <p:ph type="body" idx="1"/>
          </p:nvPr>
        </p:nvSpPr>
        <p:spPr>
          <a:xfrm>
            <a:off x="415600" y="1109472"/>
            <a:ext cx="11360700" cy="4996261"/>
          </a:xfrm>
        </p:spPr>
        <p:txBody>
          <a:bodyPr/>
          <a:lstStyle/>
          <a:p>
            <a:pPr algn="just">
              <a:lnSpc>
                <a:spcPct val="150000"/>
              </a:lnSpc>
            </a:pPr>
            <a:r>
              <a:rPr lang="en-US" b="1" dirty="0">
                <a:latin typeface="+mn-lt"/>
              </a:rPr>
              <a:t>1,1 Managerial Style:</a:t>
            </a:r>
            <a:r>
              <a:rPr lang="en-US" dirty="0">
                <a:latin typeface="+mn-lt"/>
              </a:rPr>
              <a:t> It is often referred to as Impoverished Management. In this style, the manager tends to put people in jobs and then leave them alone. </a:t>
            </a:r>
          </a:p>
          <a:p>
            <a:pPr algn="just">
              <a:lnSpc>
                <a:spcPct val="150000"/>
              </a:lnSpc>
            </a:pPr>
            <a:r>
              <a:rPr lang="en-US" b="1" dirty="0">
                <a:latin typeface="+mn-lt"/>
              </a:rPr>
              <a:t>9,1 Managerial Style : </a:t>
            </a:r>
            <a:r>
              <a:rPr lang="en-US" dirty="0">
                <a:latin typeface="+mn-lt"/>
              </a:rPr>
              <a:t>It is often referred to as Task Management. This manager has a high concern for production and a low concern for people. He or she plans the work and pushes to get it out. Those who can not fulfil the task are replaced by others who can.</a:t>
            </a:r>
          </a:p>
          <a:p>
            <a:pPr algn="just">
              <a:lnSpc>
                <a:spcPct val="150000"/>
              </a:lnSpc>
            </a:pPr>
            <a:r>
              <a:rPr lang="en-US" b="1" dirty="0">
                <a:latin typeface="+mn-lt"/>
              </a:rPr>
              <a:t>1,9 Managerial Style: This </a:t>
            </a:r>
            <a:r>
              <a:rPr lang="en-US" dirty="0">
                <a:latin typeface="+mn-lt"/>
              </a:rPr>
              <a:t>is called as Country Club Management because of high emphasis given to concern for people's feelings, comfort, and needs. The manager is basically interested in obtaining loyalty from the subordinates and tries to motivate them to do their work without putting pressure on them.</a:t>
            </a:r>
            <a:endParaRPr lang="en-IN" dirty="0">
              <a:latin typeface="+mn-lt"/>
            </a:endParaRPr>
          </a:p>
        </p:txBody>
      </p:sp>
    </p:spTree>
    <p:extLst>
      <p:ext uri="{BB962C8B-B14F-4D97-AF65-F5344CB8AC3E}">
        <p14:creationId xmlns="" xmlns:p14="http://schemas.microsoft.com/office/powerpoint/2010/main" val="2724158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04C571-B952-D4D6-C9B1-39265DF7BD33}"/>
              </a:ext>
            </a:extLst>
          </p:cNvPr>
          <p:cNvSpPr>
            <a:spLocks noGrp="1"/>
          </p:cNvSpPr>
          <p:nvPr>
            <p:ph type="title"/>
          </p:nvPr>
        </p:nvSpPr>
        <p:spPr>
          <a:xfrm>
            <a:off x="415600" y="198017"/>
            <a:ext cx="11360700" cy="752959"/>
          </a:xfrm>
        </p:spPr>
        <p:txBody>
          <a:bodyPr/>
          <a:lstStyle/>
          <a:p>
            <a:pPr algn="ctr"/>
            <a:r>
              <a:rPr lang="en-IN" sz="3600" b="1" dirty="0">
                <a:latin typeface="+mn-lt"/>
              </a:rPr>
              <a:t>Managerial Style Grid</a:t>
            </a:r>
            <a:endParaRPr lang="en-IN" sz="3600" dirty="0"/>
          </a:p>
        </p:txBody>
      </p:sp>
      <p:sp>
        <p:nvSpPr>
          <p:cNvPr id="3" name="Text Placeholder 2">
            <a:extLst>
              <a:ext uri="{FF2B5EF4-FFF2-40B4-BE49-F238E27FC236}">
                <a16:creationId xmlns="" xmlns:a16="http://schemas.microsoft.com/office/drawing/2014/main" id="{9EA68CF1-6E9C-662D-7045-15B6CA7FE0AC}"/>
              </a:ext>
            </a:extLst>
          </p:cNvPr>
          <p:cNvSpPr>
            <a:spLocks noGrp="1"/>
          </p:cNvSpPr>
          <p:nvPr>
            <p:ph type="body" idx="1"/>
          </p:nvPr>
        </p:nvSpPr>
        <p:spPr>
          <a:xfrm>
            <a:off x="415600" y="1146048"/>
            <a:ext cx="11360700" cy="4959685"/>
          </a:xfrm>
        </p:spPr>
        <p:txBody>
          <a:bodyPr/>
          <a:lstStyle/>
          <a:p>
            <a:pPr algn="just">
              <a:lnSpc>
                <a:spcPct val="150000"/>
              </a:lnSpc>
            </a:pPr>
            <a:r>
              <a:rPr lang="en-US" b="1" dirty="0">
                <a:latin typeface="+mn-lt"/>
              </a:rPr>
              <a:t>5, 5 Managerial Style </a:t>
            </a:r>
            <a:r>
              <a:rPr lang="en-US" dirty="0">
                <a:latin typeface="+mn-lt"/>
              </a:rPr>
              <a:t>- It is often referred to as Middle-of-the-road Management. The manager assumes that there is an inherent conflict between the concerns for production and people. Therefore, he or she tries to compromise and balance the two dimensions.</a:t>
            </a:r>
          </a:p>
          <a:p>
            <a:pPr algn="just">
              <a:lnSpc>
                <a:spcPct val="150000"/>
              </a:lnSpc>
            </a:pPr>
            <a:r>
              <a:rPr lang="en-US" b="1" dirty="0">
                <a:latin typeface="+mn-lt"/>
              </a:rPr>
              <a:t>9,9 managerial style </a:t>
            </a:r>
            <a:r>
              <a:rPr lang="en-US" dirty="0">
                <a:latin typeface="+mn-lt"/>
              </a:rPr>
              <a:t>- This is referred to as Team Management. It is regarded by many as the best and the ideal style, as the one that both managers in particular and the organization in general should employ. This style focuses on people's higher level needs, involves subordinates in decision making and assumes that the goals of the people and the goals of the organization are in harmony. </a:t>
            </a:r>
            <a:endParaRPr lang="en-IN" dirty="0">
              <a:latin typeface="+mn-lt"/>
            </a:endParaRPr>
          </a:p>
        </p:txBody>
      </p:sp>
    </p:spTree>
    <p:extLst>
      <p:ext uri="{BB962C8B-B14F-4D97-AF65-F5344CB8AC3E}">
        <p14:creationId xmlns="" xmlns:p14="http://schemas.microsoft.com/office/powerpoint/2010/main" val="2928854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4000" b="1" dirty="0">
                <a:latin typeface="Arial" panose="020B0604020202020204" pitchFamily="34" charset="0"/>
                <a:cs typeface="Arial" panose="020B0604020202020204" pitchFamily="34" charset="0"/>
              </a:rPr>
              <a:t>Leader vs Manager</a:t>
            </a:r>
            <a:endParaRPr sz="4000" b="1" dirty="0">
              <a:latin typeface="Arial" panose="020B0604020202020204" pitchFamily="34" charset="0"/>
              <a:cs typeface="Arial" panose="020B0604020202020204" pitchFamily="34" charset="0"/>
            </a:endParaRPr>
          </a:p>
        </p:txBody>
      </p:sp>
      <p:sp>
        <p:nvSpPr>
          <p:cNvPr id="97" name="Google Shape;9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41300" algn="l" rtl="0">
              <a:lnSpc>
                <a:spcPct val="150000"/>
              </a:lnSpc>
              <a:spcBef>
                <a:spcPts val="0"/>
              </a:spcBef>
              <a:spcAft>
                <a:spcPts val="0"/>
              </a:spcAft>
              <a:buClr>
                <a:schemeClr val="dk1"/>
              </a:buClr>
              <a:buSzPts val="3000"/>
              <a:buChar char="●"/>
            </a:pPr>
            <a:r>
              <a:rPr lang="en-US" sz="2800" dirty="0">
                <a:latin typeface="+mn-lt"/>
              </a:rPr>
              <a:t>A question of influence</a:t>
            </a:r>
            <a:endParaRPr sz="2800" dirty="0">
              <a:latin typeface="+mn-lt"/>
            </a:endParaRPr>
          </a:p>
          <a:p>
            <a:pPr marL="685800" lvl="1" indent="-304800" algn="l" rtl="0">
              <a:lnSpc>
                <a:spcPct val="150000"/>
              </a:lnSpc>
              <a:spcBef>
                <a:spcPts val="0"/>
              </a:spcBef>
              <a:spcAft>
                <a:spcPts val="0"/>
              </a:spcAft>
              <a:buSzPts val="3000"/>
              <a:buChar char="○"/>
            </a:pPr>
            <a:r>
              <a:rPr lang="en-US" sz="2800" i="1" dirty="0">
                <a:latin typeface="+mn-lt"/>
              </a:rPr>
              <a:t>Managing</a:t>
            </a:r>
            <a:r>
              <a:rPr lang="en-US" sz="2800" dirty="0">
                <a:latin typeface="+mn-lt"/>
              </a:rPr>
              <a:t>: Depend on formal authority inherent in designated formal rank to obtain compliance from organizational members</a:t>
            </a:r>
            <a:endParaRPr sz="2800" dirty="0">
              <a:latin typeface="+mn-lt"/>
            </a:endParaRPr>
          </a:p>
          <a:p>
            <a:pPr marL="685800" lvl="1" indent="-304800" algn="l" rtl="0">
              <a:lnSpc>
                <a:spcPct val="150000"/>
              </a:lnSpc>
              <a:spcBef>
                <a:spcPts val="0"/>
              </a:spcBef>
              <a:spcAft>
                <a:spcPts val="0"/>
              </a:spcAft>
              <a:buClr>
                <a:schemeClr val="dk1"/>
              </a:buClr>
              <a:buSzPts val="3000"/>
              <a:buChar char="○"/>
            </a:pPr>
            <a:r>
              <a:rPr lang="en-US" sz="2800" i="1" dirty="0">
                <a:latin typeface="+mn-lt"/>
              </a:rPr>
              <a:t>Leading:</a:t>
            </a:r>
            <a:r>
              <a:rPr lang="en-US" sz="2800" dirty="0">
                <a:latin typeface="+mn-lt"/>
              </a:rPr>
              <a:t> Does not depend solely on formal authority to influence a group toward the achievement of goals</a:t>
            </a:r>
            <a:endParaRPr sz="2800" dirty="0">
              <a:latin typeface="+mn-lt"/>
            </a:endParaRPr>
          </a:p>
          <a:p>
            <a:pPr marL="0" lvl="0" indent="0" algn="l" rtl="0">
              <a:lnSpc>
                <a:spcPct val="90000"/>
              </a:lnSpc>
              <a:spcBef>
                <a:spcPts val="1000"/>
              </a:spcBef>
              <a:spcAft>
                <a:spcPts val="2100"/>
              </a:spcAft>
              <a:buClr>
                <a:schemeClr val="dk1"/>
              </a:buClr>
              <a:buSzPts val="2800"/>
              <a:buNone/>
            </a:pPr>
            <a:endParaRPr sz="2600" dirty="0"/>
          </a:p>
        </p:txBody>
      </p:sp>
      <p:sp>
        <p:nvSpPr>
          <p:cNvPr id="98" name="Google Shape;9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300">
                <a:solidFill>
                  <a:schemeClr val="dk1"/>
                </a:solidFill>
                <a:latin typeface="Economica"/>
                <a:ea typeface="Economica"/>
                <a:cs typeface="Economica"/>
                <a:sym typeface="Economica"/>
              </a:rPr>
              <a:pPr marL="0" lvl="0" indent="0" algn="r" rtl="0">
                <a:spcBef>
                  <a:spcPts val="0"/>
                </a:spcBef>
                <a:spcAft>
                  <a:spcPts val="0"/>
                </a:spcAft>
                <a:buClr>
                  <a:srgbClr val="000000"/>
                </a:buClr>
                <a:buFont typeface="Arial"/>
                <a:buNone/>
              </a:pPr>
              <a:t>2</a:t>
            </a:fld>
            <a:endParaRPr sz="1300">
              <a:solidFill>
                <a:schemeClr val="dk1"/>
              </a:solidFill>
              <a:latin typeface="Economica"/>
              <a:ea typeface="Economica"/>
              <a:cs typeface="Economica"/>
              <a:sym typeface="Economic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E5C766F-DB96-1527-16CC-B773F6A9E55C}"/>
              </a:ext>
            </a:extLst>
          </p:cNvPr>
          <p:cNvPicPr>
            <a:picLocks noChangeAspect="1"/>
          </p:cNvPicPr>
          <p:nvPr/>
        </p:nvPicPr>
        <p:blipFill rotWithShape="1">
          <a:blip r:embed="rId2"/>
          <a:srcRect b="7103"/>
          <a:stretch/>
        </p:blipFill>
        <p:spPr>
          <a:xfrm>
            <a:off x="841248" y="390144"/>
            <a:ext cx="10777727" cy="6010655"/>
          </a:xfrm>
          <a:prstGeom prst="rect">
            <a:avLst/>
          </a:prstGeom>
        </p:spPr>
      </p:pic>
    </p:spTree>
    <p:extLst>
      <p:ext uri="{BB962C8B-B14F-4D97-AF65-F5344CB8AC3E}">
        <p14:creationId xmlns="" xmlns:p14="http://schemas.microsoft.com/office/powerpoint/2010/main" val="4201567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EED511E-7DCA-9626-F6AF-00F50978CC6F}"/>
              </a:ext>
            </a:extLst>
          </p:cNvPr>
          <p:cNvPicPr>
            <a:picLocks noChangeAspect="1"/>
          </p:cNvPicPr>
          <p:nvPr/>
        </p:nvPicPr>
        <p:blipFill rotWithShape="1">
          <a:blip r:embed="rId2"/>
          <a:srcRect b="21127"/>
          <a:stretch/>
        </p:blipFill>
        <p:spPr>
          <a:xfrm>
            <a:off x="536448" y="585216"/>
            <a:ext cx="11070336" cy="5961888"/>
          </a:xfrm>
          <a:prstGeom prst="rect">
            <a:avLst/>
          </a:prstGeom>
        </p:spPr>
      </p:pic>
    </p:spTree>
    <p:extLst>
      <p:ext uri="{BB962C8B-B14F-4D97-AF65-F5344CB8AC3E}">
        <p14:creationId xmlns="" xmlns:p14="http://schemas.microsoft.com/office/powerpoint/2010/main" val="2963440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FF05461-1E1E-38C6-F6E4-BF051837564F}"/>
              </a:ext>
            </a:extLst>
          </p:cNvPr>
          <p:cNvPicPr>
            <a:picLocks noChangeAspect="1"/>
          </p:cNvPicPr>
          <p:nvPr/>
        </p:nvPicPr>
        <p:blipFill>
          <a:blip r:embed="rId2"/>
          <a:stretch>
            <a:fillRect/>
          </a:stretch>
        </p:blipFill>
        <p:spPr>
          <a:xfrm>
            <a:off x="780288" y="0"/>
            <a:ext cx="11021568" cy="6858000"/>
          </a:xfrm>
          <a:prstGeom prst="rect">
            <a:avLst/>
          </a:prstGeom>
        </p:spPr>
      </p:pic>
    </p:spTree>
    <p:extLst>
      <p:ext uri="{BB962C8B-B14F-4D97-AF65-F5344CB8AC3E}">
        <p14:creationId xmlns="" xmlns:p14="http://schemas.microsoft.com/office/powerpoint/2010/main" val="2191999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671" y="403304"/>
            <a:ext cx="11360700" cy="708320"/>
          </a:xfrm>
        </p:spPr>
        <p:txBody>
          <a:bodyPr/>
          <a:lstStyle/>
          <a:p>
            <a:pPr algn="ctr"/>
            <a:r>
              <a:rPr lang="en-IN" sz="3600" b="1" dirty="0">
                <a:latin typeface="+mj-lt"/>
              </a:rPr>
              <a:t>Situational Model</a:t>
            </a:r>
          </a:p>
        </p:txBody>
      </p:sp>
      <p:sp>
        <p:nvSpPr>
          <p:cNvPr id="3" name="Text Placeholder 2"/>
          <p:cNvSpPr>
            <a:spLocks noGrp="1"/>
          </p:cNvSpPr>
          <p:nvPr>
            <p:ph type="body" idx="1"/>
          </p:nvPr>
        </p:nvSpPr>
        <p:spPr>
          <a:xfrm>
            <a:off x="779928" y="1335741"/>
            <a:ext cx="10996371" cy="5271246"/>
          </a:xfrm>
        </p:spPr>
        <p:txBody>
          <a:bodyPr/>
          <a:lstStyle/>
          <a:p>
            <a:pPr marL="590550" indent="-514350" algn="just">
              <a:lnSpc>
                <a:spcPct val="150000"/>
              </a:lnSpc>
              <a:buAutoNum type="romanLcParenR"/>
            </a:pPr>
            <a:r>
              <a:rPr lang="en-IN" b="1" dirty="0">
                <a:latin typeface="+mn-lt"/>
              </a:rPr>
              <a:t>Task Style: </a:t>
            </a:r>
            <a:r>
              <a:rPr lang="en-IN" dirty="0">
                <a:latin typeface="+mn-lt"/>
              </a:rPr>
              <a:t>The leader organises and defines roles for members of the work-group; the leader explains the tasks that members are to do and when, where, and how they are to do them.</a:t>
            </a:r>
          </a:p>
          <a:p>
            <a:pPr marL="590550" indent="-514350" algn="just">
              <a:lnSpc>
                <a:spcPct val="150000"/>
              </a:lnSpc>
              <a:buAutoNum type="romanLcParenR"/>
            </a:pPr>
            <a:endParaRPr lang="en-IN" dirty="0">
              <a:latin typeface="+mn-lt"/>
            </a:endParaRPr>
          </a:p>
          <a:p>
            <a:pPr algn="just">
              <a:lnSpc>
                <a:spcPct val="150000"/>
              </a:lnSpc>
              <a:buNone/>
            </a:pPr>
            <a:r>
              <a:rPr lang="en-IN" dirty="0">
                <a:latin typeface="+mn-lt"/>
              </a:rPr>
              <a:t>ii) </a:t>
            </a:r>
            <a:r>
              <a:rPr lang="en-IN" b="1" dirty="0">
                <a:latin typeface="+mn-lt"/>
              </a:rPr>
              <a:t>Relationship Style: </a:t>
            </a:r>
            <a:r>
              <a:rPr lang="en-IN" dirty="0">
                <a:latin typeface="+mn-lt"/>
              </a:rPr>
              <a:t>The leader has close, personal relationships with the members of the group, and there is a two-way communication along with psychological and emotional support.</a:t>
            </a:r>
            <a:endParaRPr lang="en-IN" b="1" dirty="0">
              <a:latin typeface="+mn-lt"/>
            </a:endParaRPr>
          </a:p>
          <a:p>
            <a:pPr algn="just">
              <a:buNone/>
            </a:pPr>
            <a:endParaRPr lang="en-IN" dirty="0">
              <a:latin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706" y="206080"/>
            <a:ext cx="11360700" cy="851755"/>
          </a:xfrm>
        </p:spPr>
        <p:txBody>
          <a:bodyPr/>
          <a:lstStyle/>
          <a:p>
            <a:pPr algn="ctr"/>
            <a:r>
              <a:rPr lang="en-IN" sz="4000" b="1" dirty="0">
                <a:latin typeface="+mj-lt"/>
              </a:rPr>
              <a:t>Leadership Styles (</a:t>
            </a:r>
            <a:r>
              <a:rPr lang="en-IN" sz="4000" b="1" dirty="0" err="1">
                <a:latin typeface="+mj-lt"/>
              </a:rPr>
              <a:t>Lewin</a:t>
            </a:r>
            <a:r>
              <a:rPr lang="en-IN" sz="4000" b="1" dirty="0">
                <a:latin typeface="+mj-lt"/>
              </a:rPr>
              <a:t>)</a:t>
            </a:r>
          </a:p>
        </p:txBody>
      </p:sp>
      <p:pic>
        <p:nvPicPr>
          <p:cNvPr id="4" name="Picture 3" descr="211-Figure6.3-1.png"/>
          <p:cNvPicPr>
            <a:picLocks noChangeAspect="1"/>
          </p:cNvPicPr>
          <p:nvPr/>
        </p:nvPicPr>
        <p:blipFill>
          <a:blip r:embed="rId2"/>
          <a:stretch>
            <a:fillRect/>
          </a:stretch>
        </p:blipFill>
        <p:spPr>
          <a:xfrm>
            <a:off x="412376" y="1470212"/>
            <a:ext cx="11421036" cy="515470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AAA0DF7-EDF8-95F8-122B-DD56522B7528}"/>
              </a:ext>
            </a:extLst>
          </p:cNvPr>
          <p:cNvPicPr>
            <a:picLocks noChangeAspect="1"/>
          </p:cNvPicPr>
          <p:nvPr/>
        </p:nvPicPr>
        <p:blipFill rotWithShape="1">
          <a:blip r:embed="rId2"/>
          <a:srcRect b="8336"/>
          <a:stretch/>
        </p:blipFill>
        <p:spPr>
          <a:xfrm>
            <a:off x="950976" y="597408"/>
            <a:ext cx="10643615" cy="5925311"/>
          </a:xfrm>
          <a:prstGeom prst="rect">
            <a:avLst/>
          </a:prstGeom>
        </p:spPr>
      </p:pic>
    </p:spTree>
    <p:extLst>
      <p:ext uri="{BB962C8B-B14F-4D97-AF65-F5344CB8AC3E}">
        <p14:creationId xmlns="" xmlns:p14="http://schemas.microsoft.com/office/powerpoint/2010/main" val="3290758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3843FAF-F217-C841-CF54-923937C2D6E3}"/>
              </a:ext>
            </a:extLst>
          </p:cNvPr>
          <p:cNvPicPr>
            <a:picLocks noChangeAspect="1"/>
          </p:cNvPicPr>
          <p:nvPr/>
        </p:nvPicPr>
        <p:blipFill>
          <a:blip r:embed="rId2"/>
          <a:stretch>
            <a:fillRect/>
          </a:stretch>
        </p:blipFill>
        <p:spPr>
          <a:xfrm>
            <a:off x="560832" y="219456"/>
            <a:ext cx="11192256" cy="6425184"/>
          </a:xfrm>
          <a:prstGeom prst="rect">
            <a:avLst/>
          </a:prstGeom>
        </p:spPr>
      </p:pic>
    </p:spTree>
    <p:extLst>
      <p:ext uri="{BB962C8B-B14F-4D97-AF65-F5344CB8AC3E}">
        <p14:creationId xmlns="" xmlns:p14="http://schemas.microsoft.com/office/powerpoint/2010/main" val="2596342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530" y="232974"/>
            <a:ext cx="11360700" cy="780038"/>
          </a:xfrm>
        </p:spPr>
        <p:txBody>
          <a:bodyPr/>
          <a:lstStyle/>
          <a:p>
            <a:pPr algn="ctr"/>
            <a:r>
              <a:rPr lang="en-IN" sz="4000" b="1" dirty="0">
                <a:latin typeface="+mj-lt"/>
              </a:rPr>
              <a:t>Limitations</a:t>
            </a:r>
          </a:p>
        </p:txBody>
      </p:sp>
      <p:sp>
        <p:nvSpPr>
          <p:cNvPr id="3" name="Text Placeholder 2"/>
          <p:cNvSpPr>
            <a:spLocks noGrp="1"/>
          </p:cNvSpPr>
          <p:nvPr>
            <p:ph type="body" idx="1"/>
          </p:nvPr>
        </p:nvSpPr>
        <p:spPr>
          <a:xfrm>
            <a:off x="645458" y="1192306"/>
            <a:ext cx="11130841" cy="4913427"/>
          </a:xfrm>
        </p:spPr>
        <p:txBody>
          <a:bodyPr/>
          <a:lstStyle/>
          <a:p>
            <a:pPr algn="just">
              <a:lnSpc>
                <a:spcPct val="150000"/>
              </a:lnSpc>
            </a:pPr>
            <a:r>
              <a:rPr lang="en-IN" dirty="0">
                <a:latin typeface="+mn-lt"/>
              </a:rPr>
              <a:t>One of the major drawbacks in Fiedler model is that the style adopted by a particular leader is fixed. It is assumed that a leader can follow only a particular style in any given situation and the theory suggests change of a leader to fit a situation. </a:t>
            </a:r>
          </a:p>
          <a:p>
            <a:pPr algn="just">
              <a:lnSpc>
                <a:spcPct val="150000"/>
              </a:lnSpc>
            </a:pPr>
            <a:r>
              <a:rPr lang="en-IN" dirty="0">
                <a:latin typeface="+mn-lt"/>
              </a:rPr>
              <a:t>Though </a:t>
            </a:r>
            <a:r>
              <a:rPr lang="en-IN" dirty="0" err="1">
                <a:latin typeface="+mn-lt"/>
              </a:rPr>
              <a:t>Fiedler‟s</a:t>
            </a:r>
            <a:r>
              <a:rPr lang="en-IN" dirty="0">
                <a:latin typeface="+mn-lt"/>
              </a:rPr>
              <a:t> model offers useful propositions, the practical application of the theory is highly questionable. In practice, it is generally difficult to assess how good the leader member relations are, how structured the task is, and how much position-power a leader has (Robbins, Judge, &amp; </a:t>
            </a:r>
            <a:r>
              <a:rPr lang="en-IN" dirty="0" err="1">
                <a:latin typeface="+mn-lt"/>
              </a:rPr>
              <a:t>Sanghi</a:t>
            </a:r>
            <a:r>
              <a:rPr lang="en-IN" dirty="0">
                <a:latin typeface="+mn-lt"/>
              </a:rPr>
              <a:t>, 2007).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age.slidesharecdn.com/pathgoaltheory-130126132337-phpapp01/85/path-goal-theory-2-320.jpg?cb=1665692510"/>
          <p:cNvPicPr>
            <a:picLocks noChangeAspect="1" noChangeArrowheads="1"/>
          </p:cNvPicPr>
          <p:nvPr/>
        </p:nvPicPr>
        <p:blipFill>
          <a:blip r:embed="rId2"/>
          <a:srcRect/>
          <a:stretch>
            <a:fillRect/>
          </a:stretch>
        </p:blipFill>
        <p:spPr bwMode="auto">
          <a:xfrm>
            <a:off x="1515036" y="959224"/>
            <a:ext cx="8866094" cy="5136775"/>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PPT - Leadership PowerPoint Presentation - ID:5481565"/>
          <p:cNvPicPr>
            <a:picLocks noChangeAspect="1" noChangeArrowheads="1"/>
          </p:cNvPicPr>
          <p:nvPr/>
        </p:nvPicPr>
        <p:blipFill rotWithShape="1">
          <a:blip r:embed="rId2"/>
          <a:srcRect b="6638"/>
          <a:stretch/>
        </p:blipFill>
        <p:spPr bwMode="auto">
          <a:xfrm>
            <a:off x="493059" y="277905"/>
            <a:ext cx="11474823" cy="6000975"/>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https://w7.pngwing.com/pngs/687/515/png-transparent-transactional-leadership-management-organization-path-goal-theory-business-text-people-essay.png"/>
          <p:cNvPicPr>
            <a:picLocks noChangeAspect="1" noChangeArrowheads="1"/>
          </p:cNvPicPr>
          <p:nvPr/>
        </p:nvPicPr>
        <p:blipFill rotWithShape="1">
          <a:blip r:embed="rId2"/>
          <a:srcRect l="-316" t="68" r="316" b="5948"/>
          <a:stretch/>
        </p:blipFill>
        <p:spPr bwMode="auto">
          <a:xfrm>
            <a:off x="385482" y="143435"/>
            <a:ext cx="11582400" cy="6513397"/>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https://www.slidesalad.com/wp-content/uploads/2020/12/Path-Goal-Leadership-Theory-PowerPoint-Templates-Diagrams-0001.jpg"/>
          <p:cNvPicPr>
            <a:picLocks noChangeAspect="1" noChangeArrowheads="1"/>
          </p:cNvPicPr>
          <p:nvPr/>
        </p:nvPicPr>
        <p:blipFill rotWithShape="1">
          <a:blip r:embed="rId2"/>
          <a:srcRect b="9893"/>
          <a:stretch/>
        </p:blipFill>
        <p:spPr bwMode="auto">
          <a:xfrm>
            <a:off x="573740" y="197225"/>
            <a:ext cx="10883153" cy="6252343"/>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6CA834-CD5D-2EB6-9E64-D66AD16D2911}"/>
              </a:ext>
            </a:extLst>
          </p:cNvPr>
          <p:cNvSpPr>
            <a:spLocks noGrp="1"/>
          </p:cNvSpPr>
          <p:nvPr>
            <p:ph type="title"/>
          </p:nvPr>
        </p:nvSpPr>
        <p:spPr>
          <a:xfrm>
            <a:off x="415650" y="372465"/>
            <a:ext cx="11360700" cy="773583"/>
          </a:xfrm>
        </p:spPr>
        <p:txBody>
          <a:bodyPr/>
          <a:lstStyle/>
          <a:p>
            <a:pPr algn="ctr"/>
            <a:r>
              <a:rPr lang="en-IN" sz="3600" b="1" dirty="0">
                <a:latin typeface="+mj-lt"/>
              </a:rPr>
              <a:t>Path Goal Theory</a:t>
            </a:r>
          </a:p>
        </p:txBody>
      </p:sp>
      <p:pic>
        <p:nvPicPr>
          <p:cNvPr id="3" name="Picture 2">
            <a:extLst>
              <a:ext uri="{FF2B5EF4-FFF2-40B4-BE49-F238E27FC236}">
                <a16:creationId xmlns="" xmlns:a16="http://schemas.microsoft.com/office/drawing/2014/main" id="{4E7D7544-557C-321B-243A-5B6CEA1E22C6}"/>
              </a:ext>
            </a:extLst>
          </p:cNvPr>
          <p:cNvPicPr>
            <a:picLocks noChangeAspect="1"/>
          </p:cNvPicPr>
          <p:nvPr/>
        </p:nvPicPr>
        <p:blipFill>
          <a:blip r:embed="rId2"/>
          <a:stretch>
            <a:fillRect/>
          </a:stretch>
        </p:blipFill>
        <p:spPr>
          <a:xfrm>
            <a:off x="-50" y="1280160"/>
            <a:ext cx="12192000" cy="5577840"/>
          </a:xfrm>
          <a:prstGeom prst="rect">
            <a:avLst/>
          </a:prstGeom>
        </p:spPr>
      </p:pic>
    </p:spTree>
    <p:extLst>
      <p:ext uri="{BB962C8B-B14F-4D97-AF65-F5344CB8AC3E}">
        <p14:creationId xmlns="" xmlns:p14="http://schemas.microsoft.com/office/powerpoint/2010/main" val="4161537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Chapter 12 LEADERSHIP ppt video online download"/>
          <p:cNvPicPr>
            <a:picLocks noChangeAspect="1" noChangeArrowheads="1"/>
          </p:cNvPicPr>
          <p:nvPr/>
        </p:nvPicPr>
        <p:blipFill rotWithShape="1">
          <a:blip r:embed="rId2"/>
          <a:srcRect t="8308" b="5360"/>
          <a:stretch/>
        </p:blipFill>
        <p:spPr bwMode="auto">
          <a:xfrm>
            <a:off x="295834" y="560832"/>
            <a:ext cx="11698941" cy="5827776"/>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529" y="179186"/>
            <a:ext cx="11360700" cy="735214"/>
          </a:xfrm>
        </p:spPr>
        <p:txBody>
          <a:bodyPr/>
          <a:lstStyle/>
          <a:p>
            <a:pPr algn="ctr"/>
            <a:r>
              <a:rPr lang="en-IN" sz="3600" b="1" dirty="0">
                <a:latin typeface="+mj-lt"/>
              </a:rPr>
              <a:t>Path Goal Theory</a:t>
            </a:r>
          </a:p>
        </p:txBody>
      </p:sp>
      <p:sp>
        <p:nvSpPr>
          <p:cNvPr id="3" name="Text Placeholder 2"/>
          <p:cNvSpPr>
            <a:spLocks noGrp="1"/>
          </p:cNvSpPr>
          <p:nvPr>
            <p:ph type="body" idx="1"/>
          </p:nvPr>
        </p:nvSpPr>
        <p:spPr/>
        <p:txBody>
          <a:bodyPr/>
          <a:lstStyle/>
          <a:p>
            <a:endParaRPr lang="en-IN" dirty="0"/>
          </a:p>
        </p:txBody>
      </p:sp>
      <p:pic>
        <p:nvPicPr>
          <p:cNvPr id="4" name="Picture 3" descr="MB-_5(1).jpg"/>
          <p:cNvPicPr>
            <a:picLocks noChangeAspect="1"/>
          </p:cNvPicPr>
          <p:nvPr/>
        </p:nvPicPr>
        <p:blipFill>
          <a:blip r:embed="rId2"/>
          <a:stretch>
            <a:fillRect/>
          </a:stretch>
        </p:blipFill>
        <p:spPr>
          <a:xfrm>
            <a:off x="358587" y="1138519"/>
            <a:ext cx="11438965" cy="503816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4" descr="Foundations of Leadership Studies - ppt video online download"/>
          <p:cNvPicPr>
            <a:picLocks noChangeAspect="1" noChangeArrowheads="1"/>
          </p:cNvPicPr>
          <p:nvPr/>
        </p:nvPicPr>
        <p:blipFill>
          <a:blip r:embed="rId2"/>
          <a:srcRect/>
          <a:stretch>
            <a:fillRect/>
          </a:stretch>
        </p:blipFill>
        <p:spPr bwMode="auto">
          <a:xfrm>
            <a:off x="0" y="0"/>
            <a:ext cx="12192000" cy="6858001"/>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4" name="Picture 4" descr="PPT - Theories of leadership PowerPoint Presentation - ID:3037827"/>
          <p:cNvPicPr>
            <a:picLocks noChangeAspect="1" noChangeArrowheads="1"/>
          </p:cNvPicPr>
          <p:nvPr/>
        </p:nvPicPr>
        <p:blipFill>
          <a:blip r:embed="rId2"/>
          <a:srcRect/>
          <a:stretch>
            <a:fillRect/>
          </a:stretch>
        </p:blipFill>
        <p:spPr bwMode="auto">
          <a:xfrm>
            <a:off x="765174" y="295834"/>
            <a:ext cx="11014449" cy="6347013"/>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0A5628-0332-8172-907E-06E3C650E331}"/>
              </a:ext>
            </a:extLst>
          </p:cNvPr>
          <p:cNvSpPr>
            <a:spLocks noGrp="1"/>
          </p:cNvSpPr>
          <p:nvPr>
            <p:ph type="title"/>
          </p:nvPr>
        </p:nvSpPr>
        <p:spPr>
          <a:xfrm>
            <a:off x="415600" y="1130219"/>
            <a:ext cx="11360700" cy="777466"/>
          </a:xfrm>
        </p:spPr>
        <p:txBody>
          <a:bodyPr/>
          <a:lstStyle/>
          <a:p>
            <a:pPr algn="ctr"/>
            <a:r>
              <a:rPr lang="en-IN" sz="3600" b="1" dirty="0">
                <a:latin typeface="+mn-lt"/>
              </a:rPr>
              <a:t/>
            </a:r>
            <a:br>
              <a:rPr lang="en-IN" sz="3600" b="1" dirty="0">
                <a:latin typeface="+mn-lt"/>
              </a:rPr>
            </a:br>
            <a:r>
              <a:rPr lang="en-IN" sz="3600" b="1" dirty="0">
                <a:latin typeface="+mn-lt"/>
              </a:rPr>
              <a:t>Continuum of leadership behaviour</a:t>
            </a:r>
            <a:r>
              <a:rPr lang="en-IN" sz="6000" dirty="0">
                <a:latin typeface="+mn-lt"/>
              </a:rPr>
              <a:t/>
            </a:r>
            <a:br>
              <a:rPr lang="en-IN" sz="6000" dirty="0">
                <a:latin typeface="+mn-lt"/>
              </a:rPr>
            </a:br>
            <a:endParaRPr lang="en-IN" dirty="0"/>
          </a:p>
        </p:txBody>
      </p:sp>
      <p:sp>
        <p:nvSpPr>
          <p:cNvPr id="3" name="Text Placeholder 2">
            <a:extLst>
              <a:ext uri="{FF2B5EF4-FFF2-40B4-BE49-F238E27FC236}">
                <a16:creationId xmlns="" xmlns:a16="http://schemas.microsoft.com/office/drawing/2014/main" id="{EAD6791E-0E38-DF08-5C6A-08D074A65B21}"/>
              </a:ext>
            </a:extLst>
          </p:cNvPr>
          <p:cNvSpPr>
            <a:spLocks noGrp="1"/>
          </p:cNvSpPr>
          <p:nvPr>
            <p:ph type="body" idx="1"/>
          </p:nvPr>
        </p:nvSpPr>
        <p:spPr>
          <a:xfrm>
            <a:off x="1170432" y="1633633"/>
            <a:ext cx="10605868" cy="4472100"/>
          </a:xfrm>
        </p:spPr>
        <p:txBody>
          <a:bodyPr/>
          <a:lstStyle/>
          <a:p>
            <a:pPr marL="76200" indent="0" algn="just">
              <a:lnSpc>
                <a:spcPct val="150000"/>
              </a:lnSpc>
              <a:buNone/>
            </a:pPr>
            <a:r>
              <a:rPr lang="en-US" dirty="0">
                <a:latin typeface="Arial" panose="020B0604020202020204" pitchFamily="34" charset="0"/>
                <a:cs typeface="Arial" panose="020B0604020202020204" pitchFamily="34" charset="0"/>
              </a:rPr>
              <a:t>In 1958, Robert Tannenbaum and Warren H-Schmidt formulated a continuum describing the decision-making authority dimension of leadership. It has two polar ends with varying amounts of leader subordinate decision-making authority. Between the two extremes of autocratic to laissez-faire fall a number of leadership styles, with the style selected dependent upon forces in the leader. the operating group, and the situation.</a:t>
            </a:r>
            <a:endParaRPr lang="en-IN"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370026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2E94F2-E042-8039-C8B4-0D4DE5B9F1B8}"/>
              </a:ext>
            </a:extLst>
          </p:cNvPr>
          <p:cNvSpPr>
            <a:spLocks noGrp="1"/>
          </p:cNvSpPr>
          <p:nvPr>
            <p:ph type="title"/>
          </p:nvPr>
        </p:nvSpPr>
        <p:spPr>
          <a:xfrm>
            <a:off x="415600" y="421233"/>
            <a:ext cx="11360700" cy="846735"/>
          </a:xfrm>
        </p:spPr>
        <p:txBody>
          <a:bodyPr/>
          <a:lstStyle/>
          <a:p>
            <a:pPr algn="ctr"/>
            <a:r>
              <a:rPr lang="en-IN" sz="3600" b="1" dirty="0">
                <a:latin typeface="+mj-lt"/>
              </a:rPr>
              <a:t>Continuum of leadership behaviour</a:t>
            </a:r>
          </a:p>
        </p:txBody>
      </p:sp>
      <p:sp>
        <p:nvSpPr>
          <p:cNvPr id="3" name="Text Placeholder 2">
            <a:extLst>
              <a:ext uri="{FF2B5EF4-FFF2-40B4-BE49-F238E27FC236}">
                <a16:creationId xmlns="" xmlns:a16="http://schemas.microsoft.com/office/drawing/2014/main" id="{3DAE540F-FE2C-E0FA-A76C-8F5E169DE12B}"/>
              </a:ext>
            </a:extLst>
          </p:cNvPr>
          <p:cNvSpPr>
            <a:spLocks noGrp="1"/>
          </p:cNvSpPr>
          <p:nvPr>
            <p:ph type="body" idx="1"/>
          </p:nvPr>
        </p:nvSpPr>
        <p:spPr>
          <a:xfrm>
            <a:off x="415600" y="1377696"/>
            <a:ext cx="11360700" cy="5279136"/>
          </a:xfrm>
        </p:spPr>
        <p:txBody>
          <a:bodyPr/>
          <a:lstStyle/>
          <a:p>
            <a:pPr algn="just">
              <a:lnSpc>
                <a:spcPct val="150000"/>
              </a:lnSpc>
            </a:pPr>
            <a:r>
              <a:rPr lang="en-US" sz="2000" b="1" dirty="0">
                <a:latin typeface="+mn-lt"/>
              </a:rPr>
              <a:t>Autocratic:</a:t>
            </a:r>
            <a:r>
              <a:rPr lang="en-US" sz="2000" dirty="0">
                <a:latin typeface="+mn-lt"/>
              </a:rPr>
              <a:t> In the continuum of leader authority, the autocratic end represents the manager who makes decisions and announces them to the group. The total interacting relationship and work setting have been determined by the manager and he or she provides hardly any opportunity for a subordinate to participate.</a:t>
            </a:r>
          </a:p>
          <a:p>
            <a:pPr algn="just">
              <a:lnSpc>
                <a:spcPct val="150000"/>
              </a:lnSpc>
            </a:pPr>
            <a:r>
              <a:rPr lang="en-US" sz="2000" b="1" dirty="0">
                <a:latin typeface="+mn-lt"/>
              </a:rPr>
              <a:t>Consultative: </a:t>
            </a:r>
            <a:r>
              <a:rPr lang="en-US" sz="2000" dirty="0">
                <a:latin typeface="+mn-lt"/>
              </a:rPr>
              <a:t>Here the manager makes the decision concerning the work activity, its purpose, how it is to be done, when and by whom, and invites questions from subordinates.</a:t>
            </a:r>
          </a:p>
          <a:p>
            <a:pPr algn="just">
              <a:lnSpc>
                <a:spcPct val="150000"/>
              </a:lnSpc>
            </a:pPr>
            <a:r>
              <a:rPr lang="en-US" sz="2000" b="1" dirty="0">
                <a:latin typeface="+mn-lt"/>
              </a:rPr>
              <a:t>Participative:</a:t>
            </a:r>
            <a:r>
              <a:rPr lang="en-US" sz="2000" dirty="0">
                <a:latin typeface="+mn-lt"/>
              </a:rPr>
              <a:t> This style indicates that the manager identifies purposes, problems and means by which activities should be carried out; presents a tentative decision already made, that is subject to change or presents the problem to subordinates, gets suggestions, and then makes the decision. Here, the area of decision making freedom for subordinates is much greater and the use of authority by the manager is much lesser than with autocratic and consultative style.</a:t>
            </a:r>
            <a:endParaRPr lang="en-IN" sz="2000" dirty="0">
              <a:latin typeface="+mn-lt"/>
            </a:endParaRPr>
          </a:p>
        </p:txBody>
      </p:sp>
    </p:spTree>
    <p:extLst>
      <p:ext uri="{BB962C8B-B14F-4D97-AF65-F5344CB8AC3E}">
        <p14:creationId xmlns="" xmlns:p14="http://schemas.microsoft.com/office/powerpoint/2010/main" val="3051504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D354F1-5828-F4E1-C556-036D84CCCC9A}"/>
              </a:ext>
            </a:extLst>
          </p:cNvPr>
          <p:cNvSpPr>
            <a:spLocks noGrp="1"/>
          </p:cNvSpPr>
          <p:nvPr>
            <p:ph type="title"/>
          </p:nvPr>
        </p:nvSpPr>
        <p:spPr>
          <a:xfrm>
            <a:off x="1743456" y="396849"/>
            <a:ext cx="9497568" cy="1108500"/>
          </a:xfrm>
        </p:spPr>
        <p:txBody>
          <a:bodyPr/>
          <a:lstStyle/>
          <a:p>
            <a:r>
              <a:rPr kumimoji="0" lang="en-IN" sz="3600" b="1" i="0" u="none" strike="noStrike" kern="0" cap="none" spc="0" normalizeH="0" baseline="0" noProof="0" dirty="0">
                <a:ln>
                  <a:noFill/>
                </a:ln>
                <a:solidFill>
                  <a:srgbClr val="000000"/>
                </a:solidFill>
                <a:effectLst/>
                <a:uLnTx/>
                <a:uFillTx/>
                <a:latin typeface="Arial"/>
                <a:sym typeface="Economica"/>
              </a:rPr>
              <a:t>Continuum of leadership behaviour</a:t>
            </a:r>
            <a:endParaRPr lang="en-IN" dirty="0"/>
          </a:p>
        </p:txBody>
      </p:sp>
      <p:sp>
        <p:nvSpPr>
          <p:cNvPr id="3" name="Text Placeholder 2">
            <a:extLst>
              <a:ext uri="{FF2B5EF4-FFF2-40B4-BE49-F238E27FC236}">
                <a16:creationId xmlns="" xmlns:a16="http://schemas.microsoft.com/office/drawing/2014/main" id="{CF5AFCBE-AD17-1EBD-CADF-9377A3525B34}"/>
              </a:ext>
            </a:extLst>
          </p:cNvPr>
          <p:cNvSpPr>
            <a:spLocks noGrp="1"/>
          </p:cNvSpPr>
          <p:nvPr>
            <p:ph type="body" idx="1"/>
          </p:nvPr>
        </p:nvSpPr>
        <p:spPr/>
        <p:txBody>
          <a:bodyPr/>
          <a:lstStyle/>
          <a:p>
            <a:pPr algn="just">
              <a:lnSpc>
                <a:spcPct val="150000"/>
              </a:lnSpc>
            </a:pPr>
            <a:r>
              <a:rPr lang="en-US" b="1" dirty="0">
                <a:latin typeface="+mn-lt"/>
              </a:rPr>
              <a:t>Democratic: </a:t>
            </a:r>
            <a:r>
              <a:rPr lang="en-US" dirty="0">
                <a:latin typeface="+mn-lt"/>
              </a:rPr>
              <a:t>In the democratic style of leadership, the manager defines the limits of the situation and problem to be solved and asks the group to make decisions. </a:t>
            </a:r>
          </a:p>
          <a:p>
            <a:pPr algn="just">
              <a:lnSpc>
                <a:spcPct val="150000"/>
              </a:lnSpc>
            </a:pPr>
            <a:r>
              <a:rPr lang="en-US" b="1" dirty="0">
                <a:latin typeface="+mn-lt"/>
              </a:rPr>
              <a:t>Laissez-Faire:</a:t>
            </a:r>
            <a:r>
              <a:rPr lang="en-US" dirty="0">
                <a:latin typeface="+mn-lt"/>
              </a:rPr>
              <a:t> This style at the far end of the continuum is called free rein, wherein subordinates are permitted to function within limits set by the manager's superior. There is no interference by the manager, who may participate in decision-making, but attempts to do so with no more influence than any other member of the group.</a:t>
            </a:r>
            <a:endParaRPr lang="en-IN" dirty="0">
              <a:latin typeface="+mn-lt"/>
            </a:endParaRPr>
          </a:p>
        </p:txBody>
      </p:sp>
    </p:spTree>
    <p:extLst>
      <p:ext uri="{BB962C8B-B14F-4D97-AF65-F5344CB8AC3E}">
        <p14:creationId xmlns="" xmlns:p14="http://schemas.microsoft.com/office/powerpoint/2010/main" val="1335968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7354C0-8761-AFC9-4432-4D329B2B534E}"/>
              </a:ext>
            </a:extLst>
          </p:cNvPr>
          <p:cNvSpPr>
            <a:spLocks noGrp="1"/>
          </p:cNvSpPr>
          <p:nvPr>
            <p:ph type="title"/>
          </p:nvPr>
        </p:nvSpPr>
        <p:spPr>
          <a:xfrm>
            <a:off x="838200" y="365125"/>
            <a:ext cx="10515600" cy="1061339"/>
          </a:xfrm>
        </p:spPr>
        <p:txBody>
          <a:bodyPr/>
          <a:lstStyle/>
          <a:p>
            <a:pPr algn="ctr"/>
            <a:r>
              <a:rPr kumimoji="0" lang="en-IN" sz="3600" b="1" i="0" u="none" strike="noStrike" kern="0" cap="none" spc="0" normalizeH="0" baseline="0" noProof="0" dirty="0">
                <a:ln>
                  <a:noFill/>
                </a:ln>
                <a:solidFill>
                  <a:srgbClr val="000000"/>
                </a:solidFill>
                <a:effectLst/>
                <a:uLnTx/>
                <a:uFillTx/>
                <a:latin typeface="Arial"/>
                <a:sym typeface="Economica"/>
              </a:rPr>
              <a:t>Continuum of leadership behaviour</a:t>
            </a:r>
            <a:endParaRPr lang="en-IN" dirty="0"/>
          </a:p>
        </p:txBody>
      </p:sp>
      <p:sp>
        <p:nvSpPr>
          <p:cNvPr id="3" name="Text Placeholder 2">
            <a:extLst>
              <a:ext uri="{FF2B5EF4-FFF2-40B4-BE49-F238E27FC236}">
                <a16:creationId xmlns="" xmlns:a16="http://schemas.microsoft.com/office/drawing/2014/main" id="{80B89A5E-91F5-B0F8-56C6-DDE928825E11}"/>
              </a:ext>
            </a:extLst>
          </p:cNvPr>
          <p:cNvSpPr>
            <a:spLocks noGrp="1"/>
          </p:cNvSpPr>
          <p:nvPr>
            <p:ph type="body" idx="1"/>
          </p:nvPr>
        </p:nvSpPr>
        <p:spPr>
          <a:xfrm>
            <a:off x="1316736" y="1825625"/>
            <a:ext cx="10037064" cy="4351200"/>
          </a:xfrm>
        </p:spPr>
        <p:txBody>
          <a:bodyPr/>
          <a:lstStyle/>
          <a:p>
            <a:pPr marL="114300" indent="0">
              <a:lnSpc>
                <a:spcPct val="150000"/>
              </a:lnSpc>
              <a:spcBef>
                <a:spcPts val="0"/>
              </a:spcBef>
              <a:buNone/>
            </a:pPr>
            <a:r>
              <a:rPr lang="en-IN" b="1" dirty="0">
                <a:latin typeface="+mn-lt"/>
              </a:rPr>
              <a:t>Factors Affecting Style</a:t>
            </a:r>
          </a:p>
          <a:p>
            <a:pPr marL="114300" indent="0">
              <a:lnSpc>
                <a:spcPct val="150000"/>
              </a:lnSpc>
              <a:spcBef>
                <a:spcPts val="0"/>
              </a:spcBef>
              <a:buNone/>
            </a:pPr>
            <a:r>
              <a:rPr lang="en-US" sz="2000" dirty="0">
                <a:latin typeface="+mn-lt"/>
              </a:rPr>
              <a:t>The leader decision authority style adopted by the manager depends a great deal on</a:t>
            </a:r>
          </a:p>
          <a:p>
            <a:pPr marL="114300" indent="0">
              <a:lnSpc>
                <a:spcPct val="150000"/>
              </a:lnSpc>
              <a:spcBef>
                <a:spcPts val="0"/>
              </a:spcBef>
              <a:buNone/>
            </a:pPr>
            <a:r>
              <a:rPr lang="en-US" sz="2000" dirty="0">
                <a:latin typeface="+mn-lt"/>
              </a:rPr>
              <a:t>factors such as:</a:t>
            </a:r>
          </a:p>
          <a:p>
            <a:pPr marL="628650" indent="-514350">
              <a:lnSpc>
                <a:spcPct val="150000"/>
              </a:lnSpc>
              <a:spcBef>
                <a:spcPts val="0"/>
              </a:spcBef>
              <a:buFont typeface="+mj-lt"/>
              <a:buAutoNum type="romanLcPeriod"/>
            </a:pPr>
            <a:r>
              <a:rPr lang="en-US" sz="2000" dirty="0">
                <a:latin typeface="+mn-lt"/>
              </a:rPr>
              <a:t>Importance of results,</a:t>
            </a:r>
          </a:p>
          <a:p>
            <a:pPr marL="628650" indent="-514350">
              <a:lnSpc>
                <a:spcPct val="150000"/>
              </a:lnSpc>
              <a:spcBef>
                <a:spcPts val="0"/>
              </a:spcBef>
              <a:buFont typeface="+mj-lt"/>
              <a:buAutoNum type="romanLcPeriod"/>
            </a:pPr>
            <a:r>
              <a:rPr lang="en-US" sz="2000" dirty="0">
                <a:latin typeface="+mn-lt"/>
              </a:rPr>
              <a:t>Nature of the work,</a:t>
            </a:r>
          </a:p>
          <a:p>
            <a:pPr marL="628650" indent="-514350">
              <a:lnSpc>
                <a:spcPct val="150000"/>
              </a:lnSpc>
              <a:spcBef>
                <a:spcPts val="0"/>
              </a:spcBef>
              <a:buFont typeface="+mj-lt"/>
              <a:buAutoNum type="romanLcPeriod"/>
            </a:pPr>
            <a:r>
              <a:rPr lang="en-US" sz="2000" dirty="0">
                <a:latin typeface="+mn-lt"/>
              </a:rPr>
              <a:t>Characteristics of workers, and</a:t>
            </a:r>
          </a:p>
          <a:p>
            <a:pPr marL="628650" indent="-514350">
              <a:lnSpc>
                <a:spcPct val="150000"/>
              </a:lnSpc>
              <a:spcBef>
                <a:spcPts val="0"/>
              </a:spcBef>
              <a:buFont typeface="+mj-lt"/>
              <a:buAutoNum type="romanLcPeriod"/>
            </a:pPr>
            <a:r>
              <a:rPr lang="en-US" sz="2000" dirty="0">
                <a:latin typeface="+mn-lt"/>
              </a:rPr>
              <a:t>Personal characteristics of the manager.</a:t>
            </a:r>
            <a:endParaRPr lang="en-IN" sz="2000" dirty="0">
              <a:latin typeface="+mn-lt"/>
            </a:endParaRPr>
          </a:p>
        </p:txBody>
      </p:sp>
    </p:spTree>
    <p:extLst>
      <p:ext uri="{BB962C8B-B14F-4D97-AF65-F5344CB8AC3E}">
        <p14:creationId xmlns="" xmlns:p14="http://schemas.microsoft.com/office/powerpoint/2010/main" val="2304317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C8F989-0537-866D-4AA5-9850FDFECB6F}"/>
              </a:ext>
            </a:extLst>
          </p:cNvPr>
          <p:cNvSpPr>
            <a:spLocks noGrp="1"/>
          </p:cNvSpPr>
          <p:nvPr>
            <p:ph type="title"/>
          </p:nvPr>
        </p:nvSpPr>
        <p:spPr/>
        <p:txBody>
          <a:bodyPr/>
          <a:lstStyle/>
          <a:p>
            <a:pPr algn="ctr"/>
            <a:r>
              <a:rPr lang="en-IN" sz="4000" b="1" dirty="0">
                <a:latin typeface="+mj-lt"/>
              </a:rPr>
              <a:t>Leader</a:t>
            </a:r>
          </a:p>
        </p:txBody>
      </p:sp>
      <p:sp>
        <p:nvSpPr>
          <p:cNvPr id="3" name="Text Placeholder 2">
            <a:extLst>
              <a:ext uri="{FF2B5EF4-FFF2-40B4-BE49-F238E27FC236}">
                <a16:creationId xmlns="" xmlns:a16="http://schemas.microsoft.com/office/drawing/2014/main" id="{2AE5752B-A920-CB7B-F4EC-BDC359908CE5}"/>
              </a:ext>
            </a:extLst>
          </p:cNvPr>
          <p:cNvSpPr>
            <a:spLocks noGrp="1"/>
          </p:cNvSpPr>
          <p:nvPr>
            <p:ph type="body" idx="1"/>
          </p:nvPr>
        </p:nvSpPr>
        <p:spPr>
          <a:xfrm>
            <a:off x="999744" y="1633632"/>
            <a:ext cx="10776556" cy="4925663"/>
          </a:xfrm>
        </p:spPr>
        <p:txBody>
          <a:bodyPr/>
          <a:lstStyle/>
          <a:p>
            <a:pPr marL="76200" indent="0" algn="just">
              <a:lnSpc>
                <a:spcPct val="150000"/>
              </a:lnSpc>
              <a:buNone/>
            </a:pPr>
            <a:r>
              <a:rPr lang="en-US" dirty="0">
                <a:latin typeface="+mn-lt"/>
              </a:rPr>
              <a:t>In 1938, Chester Bernard stated that, “leadership is the ability of a superior to influence the behavior of subordinates and persuade them to follow a particular course of action”. </a:t>
            </a:r>
          </a:p>
          <a:p>
            <a:pPr marL="76200" indent="0" algn="just">
              <a:lnSpc>
                <a:spcPct val="150000"/>
              </a:lnSpc>
              <a:buNone/>
            </a:pPr>
            <a:endParaRPr lang="en-US" dirty="0">
              <a:latin typeface="+mn-lt"/>
            </a:endParaRPr>
          </a:p>
          <a:p>
            <a:pPr marL="76200" indent="0" algn="just">
              <a:lnSpc>
                <a:spcPct val="150000"/>
              </a:lnSpc>
              <a:buNone/>
            </a:pPr>
            <a:r>
              <a:rPr lang="en-US" dirty="0">
                <a:latin typeface="+mn-lt"/>
              </a:rPr>
              <a:t>A recent theorist on leadership, Williams (2005), states that, “leadership is an interactive art in which the leader is dancing with the context, the problem, the faction, and the objective”.</a:t>
            </a:r>
            <a:endParaRPr lang="en-IN" dirty="0">
              <a:latin typeface="+mn-lt"/>
            </a:endParaRPr>
          </a:p>
        </p:txBody>
      </p:sp>
    </p:spTree>
    <p:extLst>
      <p:ext uri="{BB962C8B-B14F-4D97-AF65-F5344CB8AC3E}">
        <p14:creationId xmlns="" xmlns:p14="http://schemas.microsoft.com/office/powerpoint/2010/main" val="3573059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https://pdljohnsonmpa.files.wordpress.com/2016/04/theories-of-leadership-34-638.jpg?w=388&amp;h=291"/>
          <p:cNvPicPr>
            <a:picLocks noChangeAspect="1" noChangeArrowheads="1"/>
          </p:cNvPicPr>
          <p:nvPr/>
        </p:nvPicPr>
        <p:blipFill>
          <a:blip r:embed="rId2"/>
          <a:srcRect/>
          <a:stretch>
            <a:fillRect/>
          </a:stretch>
        </p:blipFill>
        <p:spPr bwMode="auto">
          <a:xfrm>
            <a:off x="1201271" y="412375"/>
            <a:ext cx="10022541" cy="5844989"/>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838200" y="365125"/>
            <a:ext cx="10515600" cy="855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4000" b="1" dirty="0">
                <a:latin typeface="+mj-lt"/>
              </a:rPr>
              <a:t>Leader-Member Exchange (</a:t>
            </a:r>
            <a:r>
              <a:rPr lang="en-US" sz="4000" b="1" dirty="0" err="1">
                <a:latin typeface="+mj-lt"/>
              </a:rPr>
              <a:t>LMX</a:t>
            </a:r>
            <a:r>
              <a:rPr lang="en-US" sz="4000" b="1" dirty="0">
                <a:latin typeface="+mj-lt"/>
              </a:rPr>
              <a:t>) model</a:t>
            </a:r>
            <a:endParaRPr sz="4000" b="1" dirty="0">
              <a:latin typeface="+mj-lt"/>
            </a:endParaRPr>
          </a:p>
        </p:txBody>
      </p:sp>
      <p:sp>
        <p:nvSpPr>
          <p:cNvPr id="158" name="Google Shape;158;p25"/>
          <p:cNvSpPr txBox="1">
            <a:spLocks noGrp="1"/>
          </p:cNvSpPr>
          <p:nvPr>
            <p:ph type="body" idx="1"/>
          </p:nvPr>
        </p:nvSpPr>
        <p:spPr>
          <a:xfrm>
            <a:off x="1024128" y="1505825"/>
            <a:ext cx="10329672" cy="1277700"/>
          </a:xfrm>
          <a:prstGeom prst="rect">
            <a:avLst/>
          </a:prstGeom>
          <a:noFill/>
          <a:ln>
            <a:noFill/>
          </a:ln>
        </p:spPr>
        <p:txBody>
          <a:bodyPr spcFirstLastPara="1" wrap="square" lIns="91425" tIns="45700" rIns="91425" bIns="45700" anchor="t" anchorCtr="0">
            <a:noAutofit/>
          </a:bodyPr>
          <a:lstStyle/>
          <a:p>
            <a:pPr marL="228600" lvl="0" indent="-228600" algn="just" rtl="0">
              <a:lnSpc>
                <a:spcPct val="150000"/>
              </a:lnSpc>
              <a:spcBef>
                <a:spcPts val="0"/>
              </a:spcBef>
              <a:spcAft>
                <a:spcPts val="0"/>
              </a:spcAft>
              <a:buClr>
                <a:schemeClr val="dk1"/>
              </a:buClr>
              <a:buSzPts val="2800"/>
              <a:buChar char="●"/>
            </a:pPr>
            <a:r>
              <a:rPr lang="en-US" dirty="0">
                <a:latin typeface="+mn-lt"/>
              </a:rPr>
              <a:t>Leaders do not have same relationships with all subordinates</a:t>
            </a:r>
            <a:endParaRPr dirty="0">
              <a:latin typeface="+mn-lt"/>
            </a:endParaRPr>
          </a:p>
          <a:p>
            <a:pPr marL="228600" lvl="0" indent="-228600" algn="just" rtl="0">
              <a:lnSpc>
                <a:spcPct val="150000"/>
              </a:lnSpc>
              <a:spcBef>
                <a:spcPts val="0"/>
              </a:spcBef>
              <a:spcAft>
                <a:spcPts val="0"/>
              </a:spcAft>
              <a:buClr>
                <a:schemeClr val="dk1"/>
              </a:buClr>
              <a:buSzPts val="2800"/>
              <a:buChar char="●"/>
            </a:pPr>
            <a:r>
              <a:rPr lang="en-US" dirty="0">
                <a:latin typeface="+mn-lt"/>
              </a:rPr>
              <a:t>These relationships may develop over time</a:t>
            </a:r>
            <a:endParaRPr dirty="0">
              <a:latin typeface="+mn-lt"/>
            </a:endParaRPr>
          </a:p>
          <a:p>
            <a:pPr marL="0" lvl="0" indent="0" algn="l" rtl="0">
              <a:lnSpc>
                <a:spcPct val="90000"/>
              </a:lnSpc>
              <a:spcBef>
                <a:spcPts val="1000"/>
              </a:spcBef>
              <a:spcAft>
                <a:spcPts val="2100"/>
              </a:spcAft>
              <a:buClr>
                <a:schemeClr val="dk1"/>
              </a:buClr>
              <a:buSzPts val="2800"/>
              <a:buNone/>
            </a:pPr>
            <a:endParaRPr dirty="0"/>
          </a:p>
        </p:txBody>
      </p:sp>
      <p:pic>
        <p:nvPicPr>
          <p:cNvPr id="159" name="Google Shape;159;p25"/>
          <p:cNvPicPr preferRelativeResize="0"/>
          <p:nvPr/>
        </p:nvPicPr>
        <p:blipFill rotWithShape="1">
          <a:blip r:embed="rId3">
            <a:alphaModFix/>
          </a:blip>
          <a:srcRect/>
          <a:stretch/>
        </p:blipFill>
        <p:spPr>
          <a:xfrm>
            <a:off x="2455180" y="3072974"/>
            <a:ext cx="8057371" cy="3312475"/>
          </a:xfrm>
          <a:prstGeom prst="rect">
            <a:avLst/>
          </a:prstGeom>
          <a:noFill/>
          <a:ln>
            <a:noFill/>
          </a:ln>
        </p:spPr>
      </p:pic>
      <p:sp>
        <p:nvSpPr>
          <p:cNvPr id="160" name="Google Shape;16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300">
                <a:solidFill>
                  <a:schemeClr val="dk1"/>
                </a:solidFill>
                <a:latin typeface="Economica"/>
                <a:ea typeface="Economica"/>
                <a:cs typeface="Economica"/>
                <a:sym typeface="Economica"/>
              </a:rPr>
              <a:pPr marL="0" lvl="0" indent="0" algn="r" rtl="0">
                <a:spcBef>
                  <a:spcPts val="0"/>
                </a:spcBef>
                <a:spcAft>
                  <a:spcPts val="0"/>
                </a:spcAft>
                <a:buClr>
                  <a:srgbClr val="000000"/>
                </a:buClr>
                <a:buFont typeface="Arial"/>
                <a:buNone/>
              </a:pPr>
              <a:t>41</a:t>
            </a:fld>
            <a:endParaRPr sz="1300">
              <a:solidFill>
                <a:schemeClr val="dk1"/>
              </a:solidFill>
              <a:latin typeface="Economica"/>
              <a:ea typeface="Economica"/>
              <a:cs typeface="Economica"/>
              <a:sym typeface="Economica"/>
            </a:endParaRPr>
          </a:p>
        </p:txBody>
      </p:sp>
    </p:spTree>
    <p:extLst>
      <p:ext uri="{BB962C8B-B14F-4D97-AF65-F5344CB8AC3E}">
        <p14:creationId xmlns="" xmlns:p14="http://schemas.microsoft.com/office/powerpoint/2010/main" val="1677299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838200" y="365125"/>
            <a:ext cx="10515600" cy="985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BFBFBF"/>
              </a:buClr>
              <a:buSzPts val="4400"/>
              <a:buFont typeface="Calibri"/>
              <a:buNone/>
            </a:pPr>
            <a:r>
              <a:rPr lang="en-US" sz="4000" b="1" dirty="0">
                <a:solidFill>
                  <a:srgbClr val="000000"/>
                </a:solidFill>
                <a:latin typeface="+mj-lt"/>
              </a:rPr>
              <a:t>Leader-Member Exchange (</a:t>
            </a:r>
            <a:r>
              <a:rPr lang="en-US" sz="4000" b="1" dirty="0" err="1">
                <a:solidFill>
                  <a:srgbClr val="000000"/>
                </a:solidFill>
                <a:latin typeface="+mj-lt"/>
              </a:rPr>
              <a:t>LMX</a:t>
            </a:r>
            <a:r>
              <a:rPr lang="en-US" sz="4000" b="1" dirty="0">
                <a:solidFill>
                  <a:srgbClr val="000000"/>
                </a:solidFill>
                <a:latin typeface="+mj-lt"/>
              </a:rPr>
              <a:t>) Theory</a:t>
            </a:r>
            <a:endParaRPr sz="4000" b="1" dirty="0">
              <a:solidFill>
                <a:srgbClr val="000000"/>
              </a:solidFill>
              <a:latin typeface="+mj-lt"/>
            </a:endParaRPr>
          </a:p>
        </p:txBody>
      </p:sp>
      <p:sp>
        <p:nvSpPr>
          <p:cNvPr id="168" name="Google Shape;168;p26"/>
          <p:cNvSpPr txBox="1">
            <a:spLocks noGrp="1"/>
          </p:cNvSpPr>
          <p:nvPr>
            <p:ph type="body" idx="1"/>
          </p:nvPr>
        </p:nvSpPr>
        <p:spPr>
          <a:xfrm>
            <a:off x="1035425" y="1804416"/>
            <a:ext cx="4989900" cy="4779263"/>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sz="2400" b="1" dirty="0">
                <a:solidFill>
                  <a:srgbClr val="000000"/>
                </a:solidFill>
                <a:latin typeface="+mn-lt"/>
              </a:rPr>
              <a:t>In-Group</a:t>
            </a:r>
            <a:r>
              <a:rPr lang="en-US" sz="2400" dirty="0">
                <a:solidFill>
                  <a:srgbClr val="000000"/>
                </a:solidFill>
                <a:latin typeface="+mn-lt"/>
              </a:rPr>
              <a:t>	</a:t>
            </a:r>
            <a:endParaRPr sz="2400" dirty="0">
              <a:solidFill>
                <a:srgbClr val="000000"/>
              </a:solidFill>
              <a:latin typeface="+mn-lt"/>
            </a:endParaRPr>
          </a:p>
          <a:p>
            <a:pPr marL="457200" lvl="0" indent="-381000" algn="l" rtl="0">
              <a:lnSpc>
                <a:spcPct val="150000"/>
              </a:lnSpc>
              <a:spcBef>
                <a:spcPts val="0"/>
              </a:spcBef>
              <a:spcAft>
                <a:spcPts val="0"/>
              </a:spcAft>
              <a:buClr>
                <a:srgbClr val="000000"/>
              </a:buClr>
              <a:buSzPts val="2400"/>
              <a:buChar char="●"/>
            </a:pPr>
            <a:r>
              <a:rPr lang="en-US" sz="2400" dirty="0">
                <a:solidFill>
                  <a:srgbClr val="000000"/>
                </a:solidFill>
                <a:latin typeface="+mn-lt"/>
              </a:rPr>
              <a:t>Members are similar to leader</a:t>
            </a:r>
            <a:endParaRPr dirty="0">
              <a:solidFill>
                <a:srgbClr val="000000"/>
              </a:solidFill>
              <a:latin typeface="+mn-lt"/>
            </a:endParaRPr>
          </a:p>
          <a:p>
            <a:pPr marL="457200" lvl="0" indent="-381000" algn="l" rtl="0">
              <a:lnSpc>
                <a:spcPct val="150000"/>
              </a:lnSpc>
              <a:spcBef>
                <a:spcPts val="0"/>
              </a:spcBef>
              <a:spcAft>
                <a:spcPts val="0"/>
              </a:spcAft>
              <a:buClr>
                <a:srgbClr val="000000"/>
              </a:buClr>
              <a:buSzPts val="2400"/>
              <a:buChar char="●"/>
            </a:pPr>
            <a:r>
              <a:rPr lang="en-US" sz="2400" dirty="0">
                <a:solidFill>
                  <a:srgbClr val="000000"/>
                </a:solidFill>
                <a:latin typeface="+mn-lt"/>
              </a:rPr>
              <a:t>In the leader’s inner circle of communication</a:t>
            </a:r>
            <a:endParaRPr dirty="0">
              <a:solidFill>
                <a:srgbClr val="000000"/>
              </a:solidFill>
              <a:latin typeface="+mn-lt"/>
            </a:endParaRPr>
          </a:p>
          <a:p>
            <a:pPr marL="457200" lvl="0" indent="-381000" algn="l" rtl="0">
              <a:lnSpc>
                <a:spcPct val="150000"/>
              </a:lnSpc>
              <a:spcBef>
                <a:spcPts val="0"/>
              </a:spcBef>
              <a:spcAft>
                <a:spcPts val="0"/>
              </a:spcAft>
              <a:buClr>
                <a:srgbClr val="000000"/>
              </a:buClr>
              <a:buSzPts val="2400"/>
              <a:buChar char="●"/>
            </a:pPr>
            <a:r>
              <a:rPr lang="en-US" sz="2400" dirty="0">
                <a:solidFill>
                  <a:srgbClr val="000000"/>
                </a:solidFill>
                <a:latin typeface="+mn-lt"/>
              </a:rPr>
              <a:t>Receives more time and attention from leader</a:t>
            </a:r>
            <a:endParaRPr dirty="0">
              <a:solidFill>
                <a:srgbClr val="000000"/>
              </a:solidFill>
              <a:latin typeface="+mn-lt"/>
            </a:endParaRPr>
          </a:p>
          <a:p>
            <a:pPr marL="457200" lvl="0" indent="-381000" algn="l" rtl="0">
              <a:lnSpc>
                <a:spcPct val="150000"/>
              </a:lnSpc>
              <a:spcBef>
                <a:spcPts val="0"/>
              </a:spcBef>
              <a:spcAft>
                <a:spcPts val="0"/>
              </a:spcAft>
              <a:buClr>
                <a:srgbClr val="000000"/>
              </a:buClr>
              <a:buSzPts val="2400"/>
              <a:buChar char="●"/>
            </a:pPr>
            <a:r>
              <a:rPr lang="en-US" sz="2400" dirty="0">
                <a:solidFill>
                  <a:srgbClr val="000000"/>
                </a:solidFill>
                <a:latin typeface="+mn-lt"/>
              </a:rPr>
              <a:t>Gives greater responsibility and rewards 		</a:t>
            </a:r>
            <a:endParaRPr dirty="0">
              <a:solidFill>
                <a:srgbClr val="000000"/>
              </a:solidFill>
              <a:latin typeface="+mn-lt"/>
            </a:endParaRPr>
          </a:p>
        </p:txBody>
      </p:sp>
      <p:sp>
        <p:nvSpPr>
          <p:cNvPr id="169" name="Google Shape;169;p26"/>
          <p:cNvSpPr txBox="1"/>
          <p:nvPr/>
        </p:nvSpPr>
        <p:spPr>
          <a:xfrm>
            <a:off x="6245050" y="2032224"/>
            <a:ext cx="5279100" cy="4324125"/>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2400" b="1" dirty="0">
                <a:latin typeface="+mn-lt"/>
                <a:ea typeface="Calibri"/>
                <a:cs typeface="Calibri"/>
                <a:sym typeface="Calibri"/>
              </a:rPr>
              <a:t>Out-Group</a:t>
            </a:r>
            <a:endParaRPr sz="2400" b="1" dirty="0">
              <a:latin typeface="+mn-lt"/>
            </a:endParaRPr>
          </a:p>
          <a:p>
            <a:pPr marL="457200" marR="0" lvl="0" indent="-393700" algn="l" rtl="0">
              <a:lnSpc>
                <a:spcPct val="150000"/>
              </a:lnSpc>
              <a:spcBef>
                <a:spcPts val="0"/>
              </a:spcBef>
              <a:spcAft>
                <a:spcPts val="0"/>
              </a:spcAft>
              <a:buSzPts val="2600"/>
              <a:buFont typeface="Calibri"/>
              <a:buChar char="●"/>
            </a:pPr>
            <a:r>
              <a:rPr lang="en-US" sz="2400" b="0" dirty="0">
                <a:latin typeface="+mn-lt"/>
                <a:ea typeface="Calibri"/>
                <a:cs typeface="Calibri"/>
                <a:sym typeface="Calibri"/>
              </a:rPr>
              <a:t> Managed by formal rules and policies</a:t>
            </a:r>
            <a:endParaRPr sz="2400" dirty="0">
              <a:latin typeface="+mn-lt"/>
            </a:endParaRPr>
          </a:p>
          <a:p>
            <a:pPr marL="457200" marR="0" lvl="0" indent="-393700" algn="l" rtl="0">
              <a:lnSpc>
                <a:spcPct val="150000"/>
              </a:lnSpc>
              <a:spcBef>
                <a:spcPts val="0"/>
              </a:spcBef>
              <a:spcAft>
                <a:spcPts val="0"/>
              </a:spcAft>
              <a:buSzPts val="2600"/>
              <a:buFont typeface="Calibri"/>
              <a:buChar char="●"/>
            </a:pPr>
            <a:r>
              <a:rPr lang="en-US" sz="2400" b="0" dirty="0">
                <a:latin typeface="+mn-lt"/>
                <a:ea typeface="Calibri"/>
                <a:cs typeface="Calibri"/>
                <a:sym typeface="Calibri"/>
              </a:rPr>
              <a:t> Receive less of the    leader’s attention / fewer exchanges</a:t>
            </a:r>
            <a:endParaRPr sz="2400" dirty="0">
              <a:latin typeface="+mn-lt"/>
            </a:endParaRPr>
          </a:p>
          <a:p>
            <a:pPr marL="457200" marR="0" lvl="0" indent="-393700" algn="l" rtl="0">
              <a:lnSpc>
                <a:spcPct val="150000"/>
              </a:lnSpc>
              <a:spcBef>
                <a:spcPts val="0"/>
              </a:spcBef>
              <a:spcAft>
                <a:spcPts val="0"/>
              </a:spcAft>
              <a:buSzPts val="2600"/>
              <a:buFont typeface="Calibri"/>
              <a:buChar char="●"/>
            </a:pPr>
            <a:r>
              <a:rPr lang="en-US" sz="2400" b="0" dirty="0">
                <a:latin typeface="+mn-lt"/>
                <a:ea typeface="Calibri"/>
                <a:cs typeface="Calibri"/>
                <a:sym typeface="Calibri"/>
              </a:rPr>
              <a:t> More likely to retaliate against the organization</a:t>
            </a:r>
            <a:endParaRPr sz="2400" b="0" dirty="0">
              <a:latin typeface="+mn-lt"/>
              <a:ea typeface="Calibri"/>
              <a:cs typeface="Calibri"/>
              <a:sym typeface="Calibri"/>
            </a:endParaRPr>
          </a:p>
        </p:txBody>
      </p:sp>
      <p:sp>
        <p:nvSpPr>
          <p:cNvPr id="170" name="Google Shape;17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300">
                <a:solidFill>
                  <a:schemeClr val="dk1"/>
                </a:solidFill>
                <a:latin typeface="Economica"/>
                <a:ea typeface="Economica"/>
                <a:cs typeface="Economica"/>
                <a:sym typeface="Economica"/>
              </a:rPr>
              <a:pPr marL="0" lvl="0" indent="0" algn="r" rtl="0">
                <a:spcBef>
                  <a:spcPts val="0"/>
                </a:spcBef>
                <a:spcAft>
                  <a:spcPts val="0"/>
                </a:spcAft>
                <a:buClr>
                  <a:srgbClr val="000000"/>
                </a:buClr>
                <a:buFont typeface="Arial"/>
                <a:buNone/>
              </a:pPr>
              <a:t>42</a:t>
            </a:fld>
            <a:endParaRPr sz="1300">
              <a:solidFill>
                <a:schemeClr val="dk1"/>
              </a:solidFill>
              <a:latin typeface="Economica"/>
              <a:ea typeface="Economica"/>
              <a:cs typeface="Economica"/>
              <a:sym typeface="Economica"/>
            </a:endParaRPr>
          </a:p>
        </p:txBody>
      </p:sp>
    </p:spTree>
    <p:extLst>
      <p:ext uri="{BB962C8B-B14F-4D97-AF65-F5344CB8AC3E}">
        <p14:creationId xmlns="" xmlns:p14="http://schemas.microsoft.com/office/powerpoint/2010/main" val="3419382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671" y="206080"/>
            <a:ext cx="11360700" cy="753144"/>
          </a:xfrm>
        </p:spPr>
        <p:txBody>
          <a:bodyPr/>
          <a:lstStyle/>
          <a:p>
            <a:pPr algn="ctr"/>
            <a:r>
              <a:rPr lang="en-IN" sz="3600" b="1" dirty="0">
                <a:latin typeface="+mj-lt"/>
              </a:rPr>
              <a:t>Transactional Theory of Leadership</a:t>
            </a:r>
          </a:p>
        </p:txBody>
      </p:sp>
      <p:sp>
        <p:nvSpPr>
          <p:cNvPr id="3" name="Text Placeholder 2"/>
          <p:cNvSpPr>
            <a:spLocks noGrp="1"/>
          </p:cNvSpPr>
          <p:nvPr>
            <p:ph type="body" idx="1"/>
          </p:nvPr>
        </p:nvSpPr>
        <p:spPr>
          <a:xfrm>
            <a:off x="415600" y="1048871"/>
            <a:ext cx="11360700" cy="5567082"/>
          </a:xfrm>
        </p:spPr>
        <p:txBody>
          <a:bodyPr/>
          <a:lstStyle/>
          <a:p>
            <a:pPr algn="just">
              <a:lnSpc>
                <a:spcPct val="150000"/>
              </a:lnSpc>
              <a:buNone/>
            </a:pPr>
            <a:r>
              <a:rPr lang="en-IN" sz="2000" dirty="0">
                <a:latin typeface="+mn-lt"/>
              </a:rPr>
              <a:t>The transactional theory of leadership was first discussed by Max Weber in 1947 and was later developed by </a:t>
            </a:r>
            <a:r>
              <a:rPr lang="en-IN" sz="2000" b="1" dirty="0">
                <a:latin typeface="+mn-lt"/>
              </a:rPr>
              <a:t>Bernard M Bass</a:t>
            </a:r>
            <a:r>
              <a:rPr lang="en-IN" sz="2000" dirty="0">
                <a:latin typeface="+mn-lt"/>
              </a:rPr>
              <a:t> in </a:t>
            </a:r>
            <a:r>
              <a:rPr lang="en-IN" sz="2000" i="1" dirty="0">
                <a:latin typeface="+mn-lt"/>
              </a:rPr>
              <a:t>1981</a:t>
            </a:r>
            <a:r>
              <a:rPr lang="en-IN" sz="2000" dirty="0">
                <a:latin typeface="+mn-lt"/>
              </a:rPr>
              <a:t>. There are several assumptions that underlie the transactional theory, which are as follows: </a:t>
            </a:r>
          </a:p>
          <a:p>
            <a:pPr marL="590550" indent="-514350" algn="just">
              <a:lnSpc>
                <a:spcPct val="150000"/>
              </a:lnSpc>
              <a:buFont typeface="+mj-lt"/>
              <a:buAutoNum type="romanLcPeriod"/>
            </a:pPr>
            <a:r>
              <a:rPr lang="en-IN" sz="2000" dirty="0">
                <a:latin typeface="+mn-lt"/>
              </a:rPr>
              <a:t>People perform their best when the chain of command is definite and clear.</a:t>
            </a:r>
          </a:p>
          <a:p>
            <a:pPr marL="590550" indent="-514350" algn="just">
              <a:lnSpc>
                <a:spcPct val="150000"/>
              </a:lnSpc>
              <a:buFont typeface="+mj-lt"/>
              <a:buAutoNum type="romanLcPeriod"/>
            </a:pPr>
            <a:r>
              <a:rPr lang="en-IN" sz="2000" dirty="0">
                <a:latin typeface="+mn-lt"/>
              </a:rPr>
              <a:t>Workers are motivated by rewards and punishments. </a:t>
            </a:r>
          </a:p>
          <a:p>
            <a:pPr marL="590550" indent="-514350" algn="just">
              <a:lnSpc>
                <a:spcPct val="150000"/>
              </a:lnSpc>
              <a:buFont typeface="+mj-lt"/>
              <a:buAutoNum type="romanLcPeriod"/>
            </a:pPr>
            <a:r>
              <a:rPr lang="en-IN" sz="2000" dirty="0">
                <a:latin typeface="+mn-lt"/>
              </a:rPr>
              <a:t>Obeying the instructions and commands of the leader is the primary goal of the followers. </a:t>
            </a:r>
          </a:p>
          <a:p>
            <a:pPr marL="590550" indent="-514350" algn="just">
              <a:lnSpc>
                <a:spcPct val="150000"/>
              </a:lnSpc>
              <a:buFont typeface="+mj-lt"/>
              <a:buAutoNum type="romanLcPeriod"/>
            </a:pPr>
            <a:r>
              <a:rPr lang="en-IN" sz="2000" dirty="0">
                <a:latin typeface="+mn-lt"/>
              </a:rPr>
              <a:t>Subordinates need to be carefully monitored to ensure that expectations are met. </a:t>
            </a:r>
          </a:p>
          <a:p>
            <a:pPr marL="590550" indent="-514350" algn="just">
              <a:lnSpc>
                <a:spcPct val="150000"/>
              </a:lnSpc>
              <a:buFont typeface="+mj-lt"/>
              <a:buAutoNum type="romanLcPeriod"/>
            </a:pPr>
            <a:r>
              <a:rPr lang="en-IN" sz="2000" dirty="0">
                <a:latin typeface="+mn-lt"/>
              </a:rPr>
              <a:t>Under the transactional theory of leadership, the leaders guide or motivate their followers in the direction of established goals by clarifying role and task requirements.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141" y="215045"/>
            <a:ext cx="11360700" cy="609708"/>
          </a:xfrm>
        </p:spPr>
        <p:txBody>
          <a:bodyPr/>
          <a:lstStyle/>
          <a:p>
            <a:pPr algn="ctr"/>
            <a:r>
              <a:rPr lang="en-IN" sz="3600" b="1" dirty="0">
                <a:latin typeface="+mj-lt"/>
              </a:rPr>
              <a:t>Transactional Theory of Leadership</a:t>
            </a:r>
            <a:endParaRPr lang="en-IN" sz="3600" dirty="0">
              <a:latin typeface="+mj-lt"/>
            </a:endParaRPr>
          </a:p>
        </p:txBody>
      </p:sp>
      <p:sp>
        <p:nvSpPr>
          <p:cNvPr id="3" name="Text Placeholder 2"/>
          <p:cNvSpPr>
            <a:spLocks noGrp="1"/>
          </p:cNvSpPr>
          <p:nvPr>
            <p:ph type="body" idx="1"/>
          </p:nvPr>
        </p:nvSpPr>
        <p:spPr>
          <a:xfrm>
            <a:off x="415600" y="914400"/>
            <a:ext cx="11360700" cy="5191333"/>
          </a:xfrm>
        </p:spPr>
        <p:txBody>
          <a:bodyPr/>
          <a:lstStyle/>
          <a:p>
            <a:pPr algn="just">
              <a:lnSpc>
                <a:spcPct val="150000"/>
              </a:lnSpc>
              <a:buNone/>
            </a:pPr>
            <a:r>
              <a:rPr lang="en-IN" sz="2000" dirty="0">
                <a:latin typeface="+mn-lt"/>
              </a:rPr>
              <a:t>The characteristic features exhibited by transactional leaders are as follows:</a:t>
            </a:r>
          </a:p>
          <a:p>
            <a:pPr marL="590550" indent="-514350" algn="just">
              <a:lnSpc>
                <a:spcPct val="150000"/>
              </a:lnSpc>
              <a:buAutoNum type="romanLcParenBoth"/>
            </a:pPr>
            <a:r>
              <a:rPr lang="en-IN" sz="2000" b="1" dirty="0">
                <a:latin typeface="+mn-lt"/>
              </a:rPr>
              <a:t>Contingent Reward: </a:t>
            </a:r>
            <a:r>
              <a:rPr lang="en-IN" sz="2000" dirty="0">
                <a:latin typeface="+mn-lt"/>
              </a:rPr>
              <a:t>The leader links the goals of the organization to rewards and clearly specifies the </a:t>
            </a:r>
            <a:r>
              <a:rPr lang="en-IN" sz="2000" dirty="0" smtClean="0">
                <a:latin typeface="+mn-lt"/>
              </a:rPr>
              <a:t>expectations, </a:t>
            </a:r>
            <a:r>
              <a:rPr lang="en-IN" sz="2000" dirty="0">
                <a:latin typeface="+mn-lt"/>
              </a:rPr>
              <a:t>provides the needed resources and set goals for the </a:t>
            </a:r>
            <a:r>
              <a:rPr lang="en-IN" sz="2000" dirty="0" smtClean="0">
                <a:latin typeface="+mn-lt"/>
              </a:rPr>
              <a:t>subordinates</a:t>
            </a:r>
            <a:r>
              <a:rPr lang="en-IN" sz="2000" dirty="0" smtClean="0">
                <a:latin typeface="+mn-lt"/>
              </a:rPr>
              <a:t>.</a:t>
            </a:r>
            <a:endParaRPr lang="en-IN" sz="2000" dirty="0">
              <a:latin typeface="+mn-lt"/>
            </a:endParaRPr>
          </a:p>
          <a:p>
            <a:pPr marL="590550" indent="-514350" algn="just">
              <a:lnSpc>
                <a:spcPct val="150000"/>
              </a:lnSpc>
              <a:buNone/>
            </a:pPr>
            <a:r>
              <a:rPr lang="en-IN" sz="2000" dirty="0">
                <a:latin typeface="+mn-lt"/>
              </a:rPr>
              <a:t>(ii) </a:t>
            </a:r>
            <a:r>
              <a:rPr lang="en-IN" sz="2000" b="1" dirty="0">
                <a:latin typeface="+mn-lt"/>
              </a:rPr>
              <a:t>Management by Exception (Active): </a:t>
            </a:r>
            <a:r>
              <a:rPr lang="en-IN" sz="2000" dirty="0">
                <a:latin typeface="+mn-lt"/>
              </a:rPr>
              <a:t>The leader actively monitors the performance of the subordinates, watches and searches for deviations from rules and standards, and take corrective actions to prevent </a:t>
            </a:r>
            <a:r>
              <a:rPr lang="en-IN" sz="2000" dirty="0" smtClean="0">
                <a:latin typeface="+mn-lt"/>
              </a:rPr>
              <a:t>mistakes.</a:t>
            </a:r>
            <a:endParaRPr lang="en-IN" sz="2000" dirty="0">
              <a:latin typeface="+mn-lt"/>
            </a:endParaRPr>
          </a:p>
          <a:p>
            <a:pPr marL="590550" indent="-514350" algn="just">
              <a:lnSpc>
                <a:spcPct val="150000"/>
              </a:lnSpc>
              <a:buNone/>
            </a:pPr>
            <a:r>
              <a:rPr lang="en-IN" sz="2000" dirty="0">
                <a:latin typeface="+mn-lt"/>
              </a:rPr>
              <a:t> (iii) </a:t>
            </a:r>
            <a:r>
              <a:rPr lang="en-IN" sz="2000" b="1" dirty="0">
                <a:latin typeface="+mn-lt"/>
              </a:rPr>
              <a:t>Management by Exception (Passive): </a:t>
            </a:r>
            <a:r>
              <a:rPr lang="en-IN" sz="2000" dirty="0">
                <a:latin typeface="+mn-lt"/>
              </a:rPr>
              <a:t>In terms of passive management, a leader intervenes only if standards are not met and even use punishments for poor </a:t>
            </a:r>
            <a:r>
              <a:rPr lang="en-IN" sz="2000" dirty="0" smtClean="0">
                <a:latin typeface="+mn-lt"/>
              </a:rPr>
              <a:t>performances</a:t>
            </a:r>
            <a:r>
              <a:rPr lang="en-IN" sz="2000" dirty="0" smtClean="0">
                <a:latin typeface="+mn-lt"/>
              </a:rPr>
              <a:t>.</a:t>
            </a:r>
            <a:endParaRPr lang="en-IN" sz="2000" dirty="0">
              <a:latin typeface="+mn-lt"/>
            </a:endParaRPr>
          </a:p>
          <a:p>
            <a:pPr marL="590550" indent="-514350" algn="just">
              <a:lnSpc>
                <a:spcPct val="150000"/>
              </a:lnSpc>
              <a:buNone/>
            </a:pPr>
            <a:r>
              <a:rPr lang="en-IN" sz="2000" dirty="0">
                <a:latin typeface="+mn-lt"/>
              </a:rPr>
              <a:t>(iv) </a:t>
            </a:r>
            <a:r>
              <a:rPr lang="en-IN" sz="2000" b="1" dirty="0">
                <a:latin typeface="+mn-lt"/>
              </a:rPr>
              <a:t>Laissez-Faire: </a:t>
            </a:r>
            <a:r>
              <a:rPr lang="en-IN" sz="2000" dirty="0">
                <a:latin typeface="+mn-lt"/>
              </a:rPr>
              <a:t>the leader gives an environment to subordinates, where they can take decisions. In this form, the leader himself abdicates from responsibilities and avoids making decisions, due to which the followers lack the direction.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82F6E80-804D-F65A-F80E-E2E37EAA7C19}"/>
              </a:ext>
            </a:extLst>
          </p:cNvPr>
          <p:cNvPicPr>
            <a:picLocks noChangeAspect="1"/>
          </p:cNvPicPr>
          <p:nvPr/>
        </p:nvPicPr>
        <p:blipFill>
          <a:blip r:embed="rId2"/>
          <a:stretch>
            <a:fillRect/>
          </a:stretch>
        </p:blipFill>
        <p:spPr>
          <a:xfrm>
            <a:off x="451104" y="0"/>
            <a:ext cx="11399520" cy="6858000"/>
          </a:xfrm>
          <a:prstGeom prst="rect">
            <a:avLst/>
          </a:prstGeom>
        </p:spPr>
      </p:pic>
    </p:spTree>
    <p:extLst>
      <p:ext uri="{BB962C8B-B14F-4D97-AF65-F5344CB8AC3E}">
        <p14:creationId xmlns="" xmlns:p14="http://schemas.microsoft.com/office/powerpoint/2010/main" val="2295489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909918" y="466247"/>
            <a:ext cx="10515600" cy="93475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3600" b="1" dirty="0">
                <a:latin typeface="+mj-lt"/>
              </a:rPr>
              <a:t>Transformational leadership</a:t>
            </a:r>
            <a:endParaRPr sz="3600" b="1" dirty="0">
              <a:latin typeface="+mj-lt"/>
            </a:endParaRPr>
          </a:p>
        </p:txBody>
      </p:sp>
      <p:sp>
        <p:nvSpPr>
          <p:cNvPr id="176" name="Google Shape;176;p27"/>
          <p:cNvSpPr txBox="1">
            <a:spLocks noGrp="1"/>
          </p:cNvSpPr>
          <p:nvPr>
            <p:ph type="body" idx="1"/>
          </p:nvPr>
        </p:nvSpPr>
        <p:spPr>
          <a:xfrm>
            <a:off x="838200" y="1524000"/>
            <a:ext cx="10515600" cy="5136776"/>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150000"/>
              </a:lnSpc>
              <a:spcBef>
                <a:spcPts val="0"/>
              </a:spcBef>
              <a:spcAft>
                <a:spcPts val="0"/>
              </a:spcAft>
              <a:buSzPts val="2800"/>
              <a:buChar char="●"/>
            </a:pPr>
            <a:r>
              <a:rPr lang="en-US" sz="2000" b="1" dirty="0">
                <a:latin typeface="+mn-lt"/>
              </a:rPr>
              <a:t>Idealized Influence</a:t>
            </a:r>
            <a:r>
              <a:rPr lang="en-US" sz="2000" dirty="0">
                <a:latin typeface="+mn-lt"/>
              </a:rPr>
              <a:t> – Providing a role model for high ethical behavior, instills pride, gains respect and trust</a:t>
            </a:r>
            <a:endParaRPr sz="2000" dirty="0">
              <a:latin typeface="+mn-lt"/>
            </a:endParaRPr>
          </a:p>
          <a:p>
            <a:pPr marL="228600" marR="0" lvl="0" indent="-228600" algn="just" rtl="0">
              <a:lnSpc>
                <a:spcPct val="150000"/>
              </a:lnSpc>
              <a:spcBef>
                <a:spcPts val="0"/>
              </a:spcBef>
              <a:spcAft>
                <a:spcPts val="0"/>
              </a:spcAft>
              <a:buSzPts val="2800"/>
              <a:buChar char="●"/>
            </a:pPr>
            <a:r>
              <a:rPr lang="en-US" sz="2000" b="1" dirty="0">
                <a:latin typeface="+mn-lt"/>
              </a:rPr>
              <a:t>Inspirational Motivation</a:t>
            </a:r>
            <a:r>
              <a:rPr lang="en-US" sz="2000" dirty="0">
                <a:latin typeface="+mn-lt"/>
              </a:rPr>
              <a:t> – articulating a vision that is appealing and inspiring to followers. </a:t>
            </a:r>
            <a:endParaRPr sz="2000" dirty="0">
              <a:latin typeface="+mn-lt"/>
            </a:endParaRPr>
          </a:p>
          <a:p>
            <a:pPr marL="228600" marR="0" lvl="0" indent="-228600" algn="just" rtl="0">
              <a:lnSpc>
                <a:spcPct val="150000"/>
              </a:lnSpc>
              <a:spcBef>
                <a:spcPts val="0"/>
              </a:spcBef>
              <a:spcAft>
                <a:spcPts val="0"/>
              </a:spcAft>
              <a:buSzPts val="2800"/>
              <a:buChar char="●"/>
            </a:pPr>
            <a:r>
              <a:rPr lang="en-US" sz="2000" b="1" dirty="0">
                <a:latin typeface="+mn-lt"/>
              </a:rPr>
              <a:t>Intellectual Stimulation</a:t>
            </a:r>
            <a:r>
              <a:rPr lang="en-US" sz="2000" dirty="0">
                <a:latin typeface="+mn-lt"/>
              </a:rPr>
              <a:t> – challenging assumptions, takes risks and solicits followers' ideas. Leaders with this style stimulate and encourage creativity in their followers. They nurture and develop people who think independently.</a:t>
            </a:r>
            <a:endParaRPr sz="2000" dirty="0">
              <a:latin typeface="+mn-lt"/>
            </a:endParaRPr>
          </a:p>
          <a:p>
            <a:pPr marL="228600" marR="0" lvl="0" indent="-228600" algn="just" rtl="0">
              <a:lnSpc>
                <a:spcPct val="150000"/>
              </a:lnSpc>
              <a:spcBef>
                <a:spcPts val="0"/>
              </a:spcBef>
              <a:spcAft>
                <a:spcPts val="0"/>
              </a:spcAft>
              <a:buSzPts val="2800"/>
              <a:buChar char="●"/>
            </a:pPr>
            <a:r>
              <a:rPr lang="en-US" sz="2000" b="1" dirty="0">
                <a:latin typeface="+mn-lt"/>
              </a:rPr>
              <a:t>Individualized Consideration</a:t>
            </a:r>
            <a:r>
              <a:rPr lang="en-US" sz="2000" dirty="0">
                <a:latin typeface="+mn-lt"/>
              </a:rPr>
              <a:t> – the degree to which the leader attends to each follower's needs, acts as a mentor or coach to the follower and listens to the follower's concerns and needs.</a:t>
            </a:r>
            <a:endParaRPr sz="2000" dirty="0">
              <a:latin typeface="+mn-l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415600" y="421233"/>
            <a:ext cx="11360700" cy="11085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US" sz="4000" b="1" dirty="0">
                <a:latin typeface="+mj-lt"/>
              </a:rPr>
              <a:t>Transformational-Charismatic leadership</a:t>
            </a:r>
            <a:endParaRPr sz="4000" b="1" dirty="0">
              <a:latin typeface="+mj-lt"/>
            </a:endParaRPr>
          </a:p>
        </p:txBody>
      </p:sp>
      <p:sp>
        <p:nvSpPr>
          <p:cNvPr id="192" name="Google Shape;192;p29"/>
          <p:cNvSpPr txBox="1">
            <a:spLocks noGrp="1"/>
          </p:cNvSpPr>
          <p:nvPr>
            <p:ph type="body" idx="1"/>
          </p:nvPr>
        </p:nvSpPr>
        <p:spPr>
          <a:xfrm>
            <a:off x="415600" y="1633632"/>
            <a:ext cx="5680400" cy="4762617"/>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2000" b="1" dirty="0">
                <a:latin typeface="+mn-lt"/>
              </a:rPr>
              <a:t>Transformational leadership</a:t>
            </a:r>
            <a:endParaRPr sz="2000" b="1" dirty="0">
              <a:latin typeface="+mn-lt"/>
            </a:endParaRPr>
          </a:p>
          <a:p>
            <a:pPr marL="457200" lvl="0" indent="-349250" algn="l" rtl="0">
              <a:spcBef>
                <a:spcPts val="2100"/>
              </a:spcBef>
              <a:spcAft>
                <a:spcPts val="0"/>
              </a:spcAft>
              <a:buSzPts val="1900"/>
              <a:buAutoNum type="arabicPeriod"/>
            </a:pPr>
            <a:r>
              <a:rPr lang="en-US" sz="2000" dirty="0">
                <a:latin typeface="+mn-lt"/>
              </a:rPr>
              <a:t>in essence - inspiring and stimulating followers to develop themselves</a:t>
            </a:r>
            <a:endParaRPr sz="2000" dirty="0">
              <a:latin typeface="+mn-lt"/>
            </a:endParaRPr>
          </a:p>
          <a:p>
            <a:pPr marL="457200" lvl="0" indent="-349250" algn="l" rtl="0">
              <a:spcBef>
                <a:spcPts val="0"/>
              </a:spcBef>
              <a:spcAft>
                <a:spcPts val="0"/>
              </a:spcAft>
              <a:buSzPts val="1900"/>
              <a:buAutoNum type="arabicPeriod"/>
            </a:pPr>
            <a:r>
              <a:rPr lang="en-US" sz="2000" dirty="0">
                <a:latin typeface="+mn-lt"/>
              </a:rPr>
              <a:t>successful transformational process may reduce attribution of charisma to leader</a:t>
            </a:r>
            <a:endParaRPr sz="2000" dirty="0">
              <a:latin typeface="+mn-lt"/>
            </a:endParaRPr>
          </a:p>
          <a:p>
            <a:pPr marL="457200" lvl="0" indent="-349250" algn="l" rtl="0">
              <a:spcBef>
                <a:spcPts val="0"/>
              </a:spcBef>
              <a:spcAft>
                <a:spcPts val="0"/>
              </a:spcAft>
              <a:buSzPts val="1900"/>
              <a:buAutoNum type="arabicPeriod"/>
            </a:pPr>
            <a:r>
              <a:rPr lang="en-US" sz="2000" dirty="0">
                <a:latin typeface="+mn-lt"/>
              </a:rPr>
              <a:t>tends to do things to empower followers, make them less dependent on the leader</a:t>
            </a:r>
            <a:endParaRPr sz="2000" dirty="0">
              <a:latin typeface="+mn-lt"/>
            </a:endParaRPr>
          </a:p>
          <a:p>
            <a:pPr marL="457200" lvl="0" indent="-349250" algn="l" rtl="0">
              <a:spcBef>
                <a:spcPts val="0"/>
              </a:spcBef>
              <a:spcAft>
                <a:spcPts val="0"/>
              </a:spcAft>
              <a:buSzPts val="1900"/>
              <a:buAutoNum type="arabicPeriod"/>
            </a:pPr>
            <a:r>
              <a:rPr lang="en-US" sz="2000" dirty="0">
                <a:latin typeface="+mn-lt"/>
              </a:rPr>
              <a:t>mutuality in leader-follower relationship - both leader and follower “transformed” simultaneously, influence process is reciprocal</a:t>
            </a:r>
            <a:endParaRPr sz="2000" dirty="0">
              <a:latin typeface="+mn-lt"/>
            </a:endParaRPr>
          </a:p>
        </p:txBody>
      </p:sp>
      <p:sp>
        <p:nvSpPr>
          <p:cNvPr id="193" name="Google Shape;193;p29"/>
          <p:cNvSpPr txBox="1">
            <a:spLocks noGrp="1"/>
          </p:cNvSpPr>
          <p:nvPr>
            <p:ph type="body" idx="2"/>
          </p:nvPr>
        </p:nvSpPr>
        <p:spPr>
          <a:xfrm>
            <a:off x="6154850" y="1633633"/>
            <a:ext cx="5621450" cy="4762616"/>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2000" b="1" dirty="0">
                <a:latin typeface="+mn-lt"/>
              </a:rPr>
              <a:t>Charismatic leadership</a:t>
            </a:r>
            <a:endParaRPr sz="2000" b="1" dirty="0">
              <a:latin typeface="+mn-lt"/>
            </a:endParaRPr>
          </a:p>
          <a:p>
            <a:pPr marL="457200" lvl="0" indent="-349250" algn="ctr" rtl="0">
              <a:spcBef>
                <a:spcPts val="2100"/>
              </a:spcBef>
              <a:spcAft>
                <a:spcPts val="0"/>
              </a:spcAft>
              <a:buSzPts val="1900"/>
              <a:buAutoNum type="arabicPeriod"/>
            </a:pPr>
            <a:r>
              <a:rPr lang="en-US" sz="2000" dirty="0">
                <a:latin typeface="+mn-lt"/>
              </a:rPr>
              <a:t>in essence - being charismatic is to be perceived by followers as extraordinary;  </a:t>
            </a:r>
            <a:endParaRPr sz="2000" dirty="0">
              <a:latin typeface="+mn-lt"/>
            </a:endParaRPr>
          </a:p>
          <a:p>
            <a:pPr marL="457200" lvl="0" indent="-349250" algn="ctr" rtl="0">
              <a:spcBef>
                <a:spcPts val="0"/>
              </a:spcBef>
              <a:spcAft>
                <a:spcPts val="0"/>
              </a:spcAft>
              <a:buSzPts val="1900"/>
              <a:buAutoNum type="arabicPeriod"/>
            </a:pPr>
            <a:r>
              <a:rPr lang="en-US" sz="2000" dirty="0">
                <a:latin typeface="+mn-lt"/>
              </a:rPr>
              <a:t>followers are dependent on the leader for guidance and inspiration</a:t>
            </a:r>
            <a:endParaRPr sz="2000" dirty="0">
              <a:latin typeface="+mn-lt"/>
            </a:endParaRPr>
          </a:p>
          <a:p>
            <a:pPr marL="457200" lvl="0" indent="-349250" algn="ctr" rtl="0">
              <a:spcBef>
                <a:spcPts val="0"/>
              </a:spcBef>
              <a:spcAft>
                <a:spcPts val="0"/>
              </a:spcAft>
              <a:buSzPts val="1900"/>
              <a:buAutoNum type="arabicPeriod"/>
            </a:pPr>
            <a:r>
              <a:rPr lang="en-US" sz="2000" dirty="0">
                <a:latin typeface="+mn-lt"/>
              </a:rPr>
              <a:t>usually engage in behaviors that foster an image of extraordinary competence and thus increase follower dependence</a:t>
            </a:r>
            <a:endParaRPr sz="2000" dirty="0">
              <a:latin typeface="+mn-lt"/>
            </a:endParaRPr>
          </a:p>
          <a:p>
            <a:pPr marL="457200" lvl="0" indent="-349250" algn="ctr" rtl="0">
              <a:spcBef>
                <a:spcPts val="0"/>
              </a:spcBef>
              <a:spcAft>
                <a:spcPts val="0"/>
              </a:spcAft>
              <a:buSzPts val="1900"/>
              <a:buAutoNum type="arabicPeriod"/>
            </a:pPr>
            <a:r>
              <a:rPr lang="en-US" sz="2000" dirty="0">
                <a:latin typeface="+mn-lt"/>
              </a:rPr>
              <a:t>influence processes are primarily intended to align followers’ vision with that of the leader</a:t>
            </a:r>
            <a:endParaRPr sz="2000" dirty="0">
              <a:latin typeface="+mn-lt"/>
            </a:endParaRPr>
          </a:p>
        </p:txBody>
      </p:sp>
      <p:sp>
        <p:nvSpPr>
          <p:cNvPr id="194" name="Google Shape;194;p29"/>
          <p:cNvSpPr txBox="1"/>
          <p:nvPr/>
        </p:nvSpPr>
        <p:spPr>
          <a:xfrm>
            <a:off x="474450" y="6396250"/>
            <a:ext cx="113607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Open Sans"/>
                <a:ea typeface="Open Sans"/>
                <a:cs typeface="Open Sans"/>
                <a:sym typeface="Open Sans"/>
              </a:rPr>
              <a:t>Mittal, R. (2015). Charismatic and transformational leadership styles: A cross-cultural perspective. </a:t>
            </a:r>
            <a:r>
              <a:rPr lang="en-US" sz="1200" i="1">
                <a:latin typeface="Open Sans"/>
                <a:ea typeface="Open Sans"/>
                <a:cs typeface="Open Sans"/>
                <a:sym typeface="Open Sans"/>
              </a:rPr>
              <a:t>International Journal of Business and Management</a:t>
            </a:r>
            <a:r>
              <a:rPr lang="en-US" sz="1200">
                <a:latin typeface="Open Sans"/>
                <a:ea typeface="Open Sans"/>
                <a:cs typeface="Open Sans"/>
                <a:sym typeface="Open Sans"/>
              </a:rPr>
              <a:t>, 10(3), 26.</a:t>
            </a:r>
            <a:endParaRPr sz="12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8F5FCA-FF06-4B7C-5F65-E3F8C6D91C05}"/>
              </a:ext>
            </a:extLst>
          </p:cNvPr>
          <p:cNvSpPr>
            <a:spLocks noGrp="1"/>
          </p:cNvSpPr>
          <p:nvPr>
            <p:ph type="title"/>
          </p:nvPr>
        </p:nvSpPr>
        <p:spPr/>
        <p:txBody>
          <a:bodyPr/>
          <a:lstStyle/>
          <a:p>
            <a:pPr algn="ctr"/>
            <a:r>
              <a:rPr lang="en-IN" sz="4000" b="1" dirty="0">
                <a:latin typeface="+mn-lt"/>
              </a:rPr>
              <a:t>Leadership</a:t>
            </a:r>
          </a:p>
        </p:txBody>
      </p:sp>
      <p:sp>
        <p:nvSpPr>
          <p:cNvPr id="3" name="Text Placeholder 2">
            <a:extLst>
              <a:ext uri="{FF2B5EF4-FFF2-40B4-BE49-F238E27FC236}">
                <a16:creationId xmlns="" xmlns:a16="http://schemas.microsoft.com/office/drawing/2014/main" id="{DA13171C-CEA6-7299-6794-BD27D0500470}"/>
              </a:ext>
            </a:extLst>
          </p:cNvPr>
          <p:cNvSpPr>
            <a:spLocks noGrp="1"/>
          </p:cNvSpPr>
          <p:nvPr>
            <p:ph type="body" idx="1"/>
          </p:nvPr>
        </p:nvSpPr>
        <p:spPr>
          <a:xfrm>
            <a:off x="914400" y="1633633"/>
            <a:ext cx="10861900" cy="4472100"/>
          </a:xfrm>
        </p:spPr>
        <p:txBody>
          <a:bodyPr/>
          <a:lstStyle/>
          <a:p>
            <a:pPr marL="76200" indent="0" algn="just">
              <a:lnSpc>
                <a:spcPct val="150000"/>
              </a:lnSpc>
              <a:buNone/>
            </a:pPr>
            <a:r>
              <a:rPr lang="en-US" dirty="0">
                <a:latin typeface="+mn-lt"/>
              </a:rPr>
              <a:t>Leadership can be formally defined as “the process of influencing the activities of an individual or a group in efforts towards the achievement of some particular goals in a given situation." </a:t>
            </a:r>
          </a:p>
          <a:p>
            <a:pPr marL="76200" indent="0" algn="just">
              <a:lnSpc>
                <a:spcPct val="150000"/>
              </a:lnSpc>
              <a:buNone/>
            </a:pPr>
            <a:r>
              <a:rPr lang="en-US" dirty="0">
                <a:latin typeface="+mn-lt"/>
              </a:rPr>
              <a:t>Another definition defines leadership as "Interpersonal influence exercised in a situation and directed through the communication process towards the attainment of a specialized goal(s)".</a:t>
            </a:r>
            <a:endParaRPr lang="en-IN" dirty="0">
              <a:latin typeface="+mn-lt"/>
            </a:endParaRPr>
          </a:p>
        </p:txBody>
      </p:sp>
    </p:spTree>
    <p:extLst>
      <p:ext uri="{BB962C8B-B14F-4D97-AF65-F5344CB8AC3E}">
        <p14:creationId xmlns="" xmlns:p14="http://schemas.microsoft.com/office/powerpoint/2010/main" val="1745170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A Definition of Power - online presentation"/>
          <p:cNvPicPr>
            <a:picLocks noChangeAspect="1" noChangeArrowheads="1"/>
          </p:cNvPicPr>
          <p:nvPr/>
        </p:nvPicPr>
        <p:blipFill>
          <a:blip r:embed="rId2"/>
          <a:srcRect/>
          <a:stretch>
            <a:fillRect/>
          </a:stretch>
        </p:blipFill>
        <p:spPr bwMode="auto">
          <a:xfrm>
            <a:off x="765175" y="116541"/>
            <a:ext cx="10494496" cy="6095439"/>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PT - Organizing Principles PowerPoint Presentation, free download - ID ..."/>
          <p:cNvPicPr>
            <a:picLocks noChangeAspect="1" noChangeArrowheads="1"/>
          </p:cNvPicPr>
          <p:nvPr/>
        </p:nvPicPr>
        <p:blipFill>
          <a:blip r:embed="rId2"/>
          <a:srcRect/>
          <a:stretch>
            <a:fillRect/>
          </a:stretch>
        </p:blipFill>
        <p:spPr bwMode="auto">
          <a:xfrm>
            <a:off x="448235" y="349624"/>
            <a:ext cx="11385177" cy="6391835"/>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A0D7EF-93D9-77E7-4FCD-6A92798CBAA2}"/>
              </a:ext>
            </a:extLst>
          </p:cNvPr>
          <p:cNvSpPr>
            <a:spLocks noGrp="1"/>
          </p:cNvSpPr>
          <p:nvPr>
            <p:ph type="title"/>
          </p:nvPr>
        </p:nvSpPr>
        <p:spPr/>
        <p:txBody>
          <a:bodyPr/>
          <a:lstStyle/>
          <a:p>
            <a:pPr algn="ctr"/>
            <a:r>
              <a:rPr lang="en-IN" sz="4000" b="1" dirty="0">
                <a:latin typeface="+mn-lt"/>
              </a:rPr>
              <a:t>LEADERSHIP STYLES</a:t>
            </a:r>
          </a:p>
        </p:txBody>
      </p:sp>
      <p:sp>
        <p:nvSpPr>
          <p:cNvPr id="3" name="Text Placeholder 2">
            <a:extLst>
              <a:ext uri="{FF2B5EF4-FFF2-40B4-BE49-F238E27FC236}">
                <a16:creationId xmlns="" xmlns:a16="http://schemas.microsoft.com/office/drawing/2014/main" id="{2E3A4B9B-E041-96FF-8FDC-9D8695D287BD}"/>
              </a:ext>
            </a:extLst>
          </p:cNvPr>
          <p:cNvSpPr>
            <a:spLocks noGrp="1"/>
          </p:cNvSpPr>
          <p:nvPr>
            <p:ph type="body" idx="1"/>
          </p:nvPr>
        </p:nvSpPr>
        <p:spPr>
          <a:xfrm>
            <a:off x="1133856" y="2414015"/>
            <a:ext cx="10642444" cy="3691717"/>
          </a:xfrm>
        </p:spPr>
        <p:txBody>
          <a:bodyPr/>
          <a:lstStyle/>
          <a:p>
            <a:pPr marL="76200" indent="0" algn="just">
              <a:lnSpc>
                <a:spcPct val="150000"/>
              </a:lnSpc>
              <a:buNone/>
            </a:pPr>
            <a:r>
              <a:rPr lang="en-US" sz="2800" dirty="0">
                <a:latin typeface="+mn-lt"/>
              </a:rPr>
              <a:t>The total pattern of leader actions as perceived by their employees, is called Leadership Style. It represents the leader's philosophy; skills and attitudes and behavior towards others. </a:t>
            </a:r>
          </a:p>
          <a:p>
            <a:pPr marL="76200" indent="0" algn="just">
              <a:lnSpc>
                <a:spcPct val="150000"/>
              </a:lnSpc>
              <a:buNone/>
            </a:pPr>
            <a:r>
              <a:rPr lang="en-US" sz="2800" dirty="0">
                <a:latin typeface="+mn-lt"/>
              </a:rPr>
              <a:t>The styles differ on the basis of motivation, power, or orientation towards people and tasks.</a:t>
            </a:r>
            <a:endParaRPr lang="en-IN" sz="2800" dirty="0">
              <a:latin typeface="+mn-lt"/>
            </a:endParaRPr>
          </a:p>
        </p:txBody>
      </p:sp>
    </p:spTree>
    <p:extLst>
      <p:ext uri="{BB962C8B-B14F-4D97-AF65-F5344CB8AC3E}">
        <p14:creationId xmlns="" xmlns:p14="http://schemas.microsoft.com/office/powerpoint/2010/main" val="1245667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216AED-F362-D6D6-60CC-0E03F8E7BCB7}"/>
              </a:ext>
            </a:extLst>
          </p:cNvPr>
          <p:cNvSpPr>
            <a:spLocks noGrp="1"/>
          </p:cNvSpPr>
          <p:nvPr>
            <p:ph type="title"/>
          </p:nvPr>
        </p:nvSpPr>
        <p:spPr>
          <a:xfrm>
            <a:off x="831300" y="752268"/>
            <a:ext cx="10629180" cy="797967"/>
          </a:xfrm>
        </p:spPr>
        <p:txBody>
          <a:bodyPr/>
          <a:lstStyle/>
          <a:p>
            <a:pPr algn="ctr"/>
            <a:r>
              <a:rPr lang="en-IN" sz="4000" b="1" dirty="0">
                <a:latin typeface="+mn-lt"/>
              </a:rPr>
              <a:t>Theories of Leadership</a:t>
            </a:r>
          </a:p>
        </p:txBody>
      </p:sp>
      <p:sp>
        <p:nvSpPr>
          <p:cNvPr id="3" name="Text Placeholder 2">
            <a:extLst>
              <a:ext uri="{FF2B5EF4-FFF2-40B4-BE49-F238E27FC236}">
                <a16:creationId xmlns="" xmlns:a16="http://schemas.microsoft.com/office/drawing/2014/main" id="{7D68B57E-B6DB-607D-D462-176BC994E3AE}"/>
              </a:ext>
            </a:extLst>
          </p:cNvPr>
          <p:cNvSpPr>
            <a:spLocks noGrp="1"/>
          </p:cNvSpPr>
          <p:nvPr>
            <p:ph type="body" idx="1"/>
          </p:nvPr>
        </p:nvSpPr>
        <p:spPr>
          <a:xfrm>
            <a:off x="1645920" y="2023871"/>
            <a:ext cx="10130380" cy="4081861"/>
          </a:xfrm>
        </p:spPr>
        <p:txBody>
          <a:bodyPr/>
          <a:lstStyle/>
          <a:p>
            <a:pPr>
              <a:lnSpc>
                <a:spcPct val="150000"/>
              </a:lnSpc>
            </a:pPr>
            <a:r>
              <a:rPr lang="en-IN" sz="2800" dirty="0">
                <a:latin typeface="+mn-lt"/>
              </a:rPr>
              <a:t>Trait </a:t>
            </a:r>
            <a:r>
              <a:rPr lang="en-IN" sz="2800" dirty="0" smtClean="0">
                <a:latin typeface="+mn-lt"/>
              </a:rPr>
              <a:t>Theories</a:t>
            </a:r>
          </a:p>
          <a:p>
            <a:pPr>
              <a:lnSpc>
                <a:spcPct val="150000"/>
              </a:lnSpc>
            </a:pPr>
            <a:r>
              <a:rPr lang="en-IN" sz="2800" dirty="0" smtClean="0">
                <a:latin typeface="+mn-lt"/>
              </a:rPr>
              <a:t>Behavioural Theories</a:t>
            </a:r>
            <a:endParaRPr lang="en-IN" sz="2800" dirty="0">
              <a:latin typeface="+mn-lt"/>
            </a:endParaRPr>
          </a:p>
          <a:p>
            <a:pPr>
              <a:lnSpc>
                <a:spcPct val="150000"/>
              </a:lnSpc>
            </a:pPr>
            <a:r>
              <a:rPr lang="en-IN" sz="2800" dirty="0" smtClean="0">
                <a:latin typeface="+mn-lt"/>
              </a:rPr>
              <a:t>Contingency </a:t>
            </a:r>
            <a:r>
              <a:rPr lang="en-IN" sz="2800" dirty="0">
                <a:latin typeface="+mn-lt"/>
              </a:rPr>
              <a:t>or Situational </a:t>
            </a:r>
            <a:r>
              <a:rPr lang="en-IN" sz="2800" dirty="0" smtClean="0">
                <a:latin typeface="+mn-lt"/>
              </a:rPr>
              <a:t>Theories</a:t>
            </a:r>
          </a:p>
          <a:p>
            <a:pPr>
              <a:lnSpc>
                <a:spcPct val="150000"/>
              </a:lnSpc>
            </a:pPr>
            <a:r>
              <a:rPr lang="en-IN" sz="2800" dirty="0" smtClean="0">
                <a:latin typeface="+mn-lt"/>
              </a:rPr>
              <a:t>Continuum of leadership behaviour</a:t>
            </a:r>
          </a:p>
          <a:p>
            <a:pPr>
              <a:lnSpc>
                <a:spcPct val="150000"/>
              </a:lnSpc>
            </a:pPr>
            <a:r>
              <a:rPr lang="en-IN" sz="2800" dirty="0" smtClean="0">
                <a:latin typeface="+mn-lt"/>
              </a:rPr>
              <a:t>Transactional and transformational Leadership</a:t>
            </a:r>
          </a:p>
        </p:txBody>
      </p:sp>
    </p:spTree>
    <p:extLst>
      <p:ext uri="{BB962C8B-B14F-4D97-AF65-F5344CB8AC3E}">
        <p14:creationId xmlns="" xmlns:p14="http://schemas.microsoft.com/office/powerpoint/2010/main" val="1489118329"/>
      </p:ext>
    </p:extLst>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2704</TotalTime>
  <Words>1761</Words>
  <Application>Microsoft Office PowerPoint</Application>
  <PresentationFormat>Custom</PresentationFormat>
  <Paragraphs>123</Paragraphs>
  <Slides>47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Economica</vt:lpstr>
      <vt:lpstr>Calibri</vt:lpstr>
      <vt:lpstr>Open Sans</vt:lpstr>
      <vt:lpstr>Times New Roman</vt:lpstr>
      <vt:lpstr>Luxe</vt:lpstr>
      <vt:lpstr>Managerial Styles</vt:lpstr>
      <vt:lpstr>Leader vs Manager</vt:lpstr>
      <vt:lpstr>Slide 3</vt:lpstr>
      <vt:lpstr>Leader</vt:lpstr>
      <vt:lpstr>Leadership</vt:lpstr>
      <vt:lpstr>Slide 6</vt:lpstr>
      <vt:lpstr>Slide 7</vt:lpstr>
      <vt:lpstr>LEADERSHIP STYLES</vt:lpstr>
      <vt:lpstr>Theories of Leadership</vt:lpstr>
      <vt:lpstr>Slide 10</vt:lpstr>
      <vt:lpstr>Slide 11</vt:lpstr>
      <vt:lpstr>Slide 12</vt:lpstr>
      <vt:lpstr>Slide 13</vt:lpstr>
      <vt:lpstr>Slide 14</vt:lpstr>
      <vt:lpstr>Slide 15</vt:lpstr>
      <vt:lpstr>Slide 16</vt:lpstr>
      <vt:lpstr>Slide 17</vt:lpstr>
      <vt:lpstr>Managerial Style Grid</vt:lpstr>
      <vt:lpstr>Managerial Style Grid</vt:lpstr>
      <vt:lpstr>Slide 20</vt:lpstr>
      <vt:lpstr>Slide 21</vt:lpstr>
      <vt:lpstr>Slide 22</vt:lpstr>
      <vt:lpstr>Situational Model</vt:lpstr>
      <vt:lpstr>Leadership Styles (Lewin)</vt:lpstr>
      <vt:lpstr>Slide 25</vt:lpstr>
      <vt:lpstr>Slide 26</vt:lpstr>
      <vt:lpstr>Limitations</vt:lpstr>
      <vt:lpstr>Slide 28</vt:lpstr>
      <vt:lpstr>Slide 29</vt:lpstr>
      <vt:lpstr>Slide 30</vt:lpstr>
      <vt:lpstr>Path Goal Theory</vt:lpstr>
      <vt:lpstr>Slide 32</vt:lpstr>
      <vt:lpstr>Path Goal Theory</vt:lpstr>
      <vt:lpstr>Slide 34</vt:lpstr>
      <vt:lpstr>Slide 35</vt:lpstr>
      <vt:lpstr> Continuum of leadership behaviour </vt:lpstr>
      <vt:lpstr>Continuum of leadership behaviour</vt:lpstr>
      <vt:lpstr>Continuum of leadership behaviour</vt:lpstr>
      <vt:lpstr>Continuum of leadership behaviour</vt:lpstr>
      <vt:lpstr>Slide 40</vt:lpstr>
      <vt:lpstr>Leader-Member Exchange (LMX) model</vt:lpstr>
      <vt:lpstr>Leader-Member Exchange (LMX) Theory</vt:lpstr>
      <vt:lpstr>Transactional Theory of Leadership</vt:lpstr>
      <vt:lpstr>Transactional Theory of Leadership</vt:lpstr>
      <vt:lpstr>Slide 45</vt:lpstr>
      <vt:lpstr>Transformational leadership</vt:lpstr>
      <vt:lpstr>Transformational-Charismatic leadership</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Managerial Styles</dc:title>
  <cp:lastModifiedBy>Windows User</cp:lastModifiedBy>
  <cp:revision>51</cp:revision>
  <dcterms:modified xsi:type="dcterms:W3CDTF">2023-08-21T07:27:24Z</dcterms:modified>
</cp:coreProperties>
</file>